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945675"/>
  <p:embeddedFontLst>
    <p:embeddedFont>
      <p:font typeface="Merriweather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irpgDjGa58UJYoXqdPcXxVu0yY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154F34D-1DEE-41DA-825B-5B6BA550A736}">
  <a:tblStyle styleId="{B154F34D-1DEE-41DA-825B-5B6BA550A73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erriweather-regular.fntdata"/><Relationship Id="rId14" Type="http://schemas.openxmlformats.org/officeDocument/2006/relationships/slide" Target="slides/slide8.xml"/><Relationship Id="rId17" Type="http://schemas.openxmlformats.org/officeDocument/2006/relationships/font" Target="fonts/Merriweather-italic.fntdata"/><Relationship Id="rId16" Type="http://schemas.openxmlformats.org/officeDocument/2006/relationships/font" Target="fonts/Merriweather-bold.fntdata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font" Target="fonts/Merriweather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2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2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44500" y="1243013"/>
            <a:ext cx="5969000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444500" y="1243013"/>
            <a:ext cx="5969000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444500" y="1243013"/>
            <a:ext cx="5969000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444500" y="1243013"/>
            <a:ext cx="5969000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444500" y="1243013"/>
            <a:ext cx="5969000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444500" y="1243013"/>
            <a:ext cx="5969000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 txBox="1"/>
          <p:nvPr>
            <p:ph idx="1" type="body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9:notes"/>
          <p:cNvSpPr/>
          <p:nvPr>
            <p:ph idx="2" type="sldImg"/>
          </p:nvPr>
        </p:nvSpPr>
        <p:spPr>
          <a:xfrm>
            <a:off x="444500" y="1243013"/>
            <a:ext cx="5969000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/>
          <p:nvPr>
            <p:ph idx="2" type="sldImg"/>
          </p:nvPr>
        </p:nvSpPr>
        <p:spPr>
          <a:xfrm>
            <a:off x="444500" y="1243013"/>
            <a:ext cx="5969000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0:notes"/>
          <p:cNvSpPr txBox="1"/>
          <p:nvPr>
            <p:ph idx="1" type="body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10:notes"/>
          <p:cNvSpPr txBox="1"/>
          <p:nvPr>
            <p:ph idx="12" type="sldNum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 txBox="1"/>
          <p:nvPr>
            <p:ph idx="1" type="body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p11:notes"/>
          <p:cNvSpPr/>
          <p:nvPr>
            <p:ph idx="2" type="sldImg"/>
          </p:nvPr>
        </p:nvSpPr>
        <p:spPr>
          <a:xfrm>
            <a:off x="444500" y="1243013"/>
            <a:ext cx="5969000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0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  <p:pic>
        <p:nvPicPr>
          <p:cNvPr descr="E:\ემბლემა.jpg" id="15" name="Google Shape;15;p18"/>
          <p:cNvPicPr preferRelativeResize="0"/>
          <p:nvPr/>
        </p:nvPicPr>
        <p:blipFill rotWithShape="1">
          <a:blip r:embed="rId1">
            <a:alphaModFix/>
          </a:blip>
          <a:srcRect b="61277" l="0" r="56893" t="0"/>
          <a:stretch/>
        </p:blipFill>
        <p:spPr>
          <a:xfrm>
            <a:off x="0" y="0"/>
            <a:ext cx="504000" cy="617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vkartsivadze\Desktop\ემბლემა\genshtabi.png" id="16" name="Google Shape;1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80000" y="0"/>
            <a:ext cx="612000" cy="612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7.jp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8.jpg"/><Relationship Id="rId5" Type="http://schemas.openxmlformats.org/officeDocument/2006/relationships/image" Target="../media/image10.jpg"/><Relationship Id="rId6" Type="http://schemas.openxmlformats.org/officeDocument/2006/relationships/image" Target="../media/image17.jpg"/><Relationship Id="rId7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9.jpg"/><Relationship Id="rId6" Type="http://schemas.openxmlformats.org/officeDocument/2006/relationships/image" Target="../media/image5.png"/><Relationship Id="rId7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8.jpg"/><Relationship Id="rId5" Type="http://schemas.openxmlformats.org/officeDocument/2006/relationships/image" Target="../media/image8.jpg"/><Relationship Id="rId6" Type="http://schemas.openxmlformats.org/officeDocument/2006/relationships/image" Target="../media/image5.png"/><Relationship Id="rId7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8.jpg"/><Relationship Id="rId5" Type="http://schemas.openxmlformats.org/officeDocument/2006/relationships/image" Target="../media/image11.jpg"/><Relationship Id="rId6" Type="http://schemas.openxmlformats.org/officeDocument/2006/relationships/image" Target="../media/image15.jpg"/><Relationship Id="rId7" Type="http://schemas.openxmlformats.org/officeDocument/2006/relationships/image" Target="../media/image5.png"/><Relationship Id="rId8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8.jpg"/><Relationship Id="rId7" Type="http://schemas.openxmlformats.org/officeDocument/2006/relationships/image" Target="../media/image5.png"/><Relationship Id="rId8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0" y="3381984"/>
            <a:ext cx="12192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ka-GE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პ რ ო ე ქ ტ ი </a:t>
            </a:r>
            <a:endParaRPr b="1" i="0" sz="32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ka-GE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„ჯარის ბანაკი“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524000" y="6501454"/>
            <a:ext cx="9144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ka-G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ka-G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ka-G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წელი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kgogichashvili\Desktop\logo\wsgs.png" id="89" name="Google Shape;89;p1"/>
          <p:cNvPicPr preferRelativeResize="0"/>
          <p:nvPr/>
        </p:nvPicPr>
        <p:blipFill rotWithShape="1">
          <a:blip r:embed="rId3">
            <a:alphaModFix/>
          </a:blip>
          <a:srcRect b="0" l="4347" r="6686" t="0"/>
          <a:stretch/>
        </p:blipFill>
        <p:spPr>
          <a:xfrm>
            <a:off x="5123910" y="1155258"/>
            <a:ext cx="1946018" cy="21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2" y="764704"/>
            <a:ext cx="12189668" cy="609329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/>
          <p:nvPr/>
        </p:nvSpPr>
        <p:spPr>
          <a:xfrm>
            <a:off x="5036" y="707059"/>
            <a:ext cx="6405191" cy="424664"/>
          </a:xfrm>
          <a:prstGeom prst="homePlate">
            <a:avLst>
              <a:gd fmla="val 50000" name="adj"/>
            </a:avLst>
          </a:prstGeom>
          <a:solidFill>
            <a:srgbClr val="00B0F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ka-G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პროექტი  „ჯარის ბანაკი“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5847695" y="3765756"/>
            <a:ext cx="144000" cy="144000"/>
          </a:xfrm>
          <a:prstGeom prst="ellipse">
            <a:avLst/>
          </a:prstGeom>
          <a:solidFill>
            <a:srgbClr val="2132D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4"/>
          <p:cNvCxnSpPr/>
          <p:nvPr/>
        </p:nvCxnSpPr>
        <p:spPr>
          <a:xfrm flipH="1">
            <a:off x="5991695" y="2911073"/>
            <a:ext cx="1830873" cy="84275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00" name="Google Shape;100;p4"/>
          <p:cNvSpPr/>
          <p:nvPr/>
        </p:nvSpPr>
        <p:spPr>
          <a:xfrm>
            <a:off x="5955745" y="5994615"/>
            <a:ext cx="144000" cy="144000"/>
          </a:xfrm>
          <a:prstGeom prst="ellipse">
            <a:avLst/>
          </a:prstGeom>
          <a:solidFill>
            <a:srgbClr val="2132D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7822784" y="5477219"/>
            <a:ext cx="144000" cy="144000"/>
          </a:xfrm>
          <a:prstGeom prst="ellipse">
            <a:avLst/>
          </a:prstGeom>
          <a:solidFill>
            <a:srgbClr val="2132D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4"/>
          <p:cNvCxnSpPr>
            <a:stCxn id="103" idx="2"/>
          </p:cNvCxnSpPr>
          <p:nvPr/>
        </p:nvCxnSpPr>
        <p:spPr>
          <a:xfrm flipH="1">
            <a:off x="8012432" y="4841277"/>
            <a:ext cx="2089800" cy="654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grpSp>
        <p:nvGrpSpPr>
          <p:cNvPr id="104" name="Google Shape;104;p4"/>
          <p:cNvGrpSpPr/>
          <p:nvPr/>
        </p:nvGrpSpPr>
        <p:grpSpPr>
          <a:xfrm>
            <a:off x="9202232" y="3489528"/>
            <a:ext cx="1800000" cy="1351749"/>
            <a:chOff x="5231365" y="4186019"/>
            <a:chExt cx="1800000" cy="1351749"/>
          </a:xfrm>
        </p:grpSpPr>
        <p:sp>
          <p:nvSpPr>
            <p:cNvPr id="103" name="Google Shape;103;p4"/>
            <p:cNvSpPr/>
            <p:nvPr/>
          </p:nvSpPr>
          <p:spPr>
            <a:xfrm>
              <a:off x="5231365" y="5177728"/>
              <a:ext cx="1800000" cy="360040"/>
            </a:xfrm>
            <a:prstGeom prst="roundRect">
              <a:avLst>
                <a:gd fmla="val 16667" name="adj"/>
              </a:avLst>
            </a:prstGeom>
            <a:solidFill>
              <a:srgbClr val="D8E2F3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ka-GE" sz="800" u="none" cap="none" strike="noStrike">
                  <a:solidFill>
                    <a:srgbClr val="323F4F"/>
                  </a:solidFill>
                  <a:latin typeface="Calibri"/>
                  <a:ea typeface="Calibri"/>
                  <a:cs typeface="Calibri"/>
                  <a:sym typeface="Calibri"/>
                </a:rPr>
                <a:t>სერჟანტთა აკადემია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ka-GE" sz="800" u="none" cap="none" strike="noStrike">
                  <a:solidFill>
                    <a:srgbClr val="323F4F"/>
                  </a:solidFill>
                  <a:latin typeface="Calibri"/>
                  <a:ea typeface="Calibri"/>
                  <a:cs typeface="Calibri"/>
                  <a:sym typeface="Calibri"/>
                </a:rPr>
                <a:t>(დ. კოჯორი)</a:t>
              </a:r>
              <a:endParaRPr b="1" i="0" sz="8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" name="Google Shape;105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52326" y="4186019"/>
              <a:ext cx="1762662" cy="103324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06" name="Google Shape;106;p4"/>
          <p:cNvGrpSpPr/>
          <p:nvPr/>
        </p:nvGrpSpPr>
        <p:grpSpPr>
          <a:xfrm>
            <a:off x="6858063" y="1267195"/>
            <a:ext cx="1929011" cy="1623175"/>
            <a:chOff x="3594207" y="1541505"/>
            <a:chExt cx="1929011" cy="1623175"/>
          </a:xfrm>
        </p:grpSpPr>
        <p:sp>
          <p:nvSpPr>
            <p:cNvPr id="107" name="Google Shape;107;p4"/>
            <p:cNvSpPr/>
            <p:nvPr/>
          </p:nvSpPr>
          <p:spPr>
            <a:xfrm>
              <a:off x="3594207" y="2730687"/>
              <a:ext cx="1929011" cy="433993"/>
            </a:xfrm>
            <a:prstGeom prst="roundRect">
              <a:avLst>
                <a:gd fmla="val 16667" name="adj"/>
              </a:avLst>
            </a:prstGeom>
            <a:solidFill>
              <a:srgbClr val="D8E2F3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ka-GE" sz="800" u="none" cap="none" strike="noStrike">
                  <a:solidFill>
                    <a:srgbClr val="323F4F"/>
                  </a:solidFill>
                  <a:latin typeface="Calibri"/>
                  <a:ea typeface="Calibri"/>
                  <a:cs typeface="Calibri"/>
                  <a:sym typeface="Calibri"/>
                </a:rPr>
                <a:t>საჩხერის სამთო მომზადების სკოლა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ka-GE" sz="800" u="none" cap="none" strike="noStrike">
                  <a:solidFill>
                    <a:srgbClr val="323F4F"/>
                  </a:solidFill>
                  <a:latin typeface="Calibri"/>
                  <a:ea typeface="Calibri"/>
                  <a:cs typeface="Calibri"/>
                  <a:sym typeface="Calibri"/>
                </a:rPr>
                <a:t>(ქ. საჩხერე)</a:t>
              </a:r>
              <a:endParaRPr b="1" i="0" sz="8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IT\Desktop\IMG_7090.JPG" id="108" name="Google Shape;108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13238" y="1541505"/>
              <a:ext cx="1909980" cy="12240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109" name="Google Shape;109;p4"/>
          <p:cNvSpPr txBox="1"/>
          <p:nvPr/>
        </p:nvSpPr>
        <p:spPr>
          <a:xfrm>
            <a:off x="582443" y="106943"/>
            <a:ext cx="1102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პროექტი „ჯარის ბანაკი“</a:t>
            </a:r>
            <a:r>
              <a:rPr b="1" i="0" lang="ka-GE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შეთავაზებული გეგმა</a:t>
            </a:r>
            <a:r>
              <a:rPr b="1" i="0" lang="ka-GE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b="1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/>
        </p:nvSpPr>
        <p:spPr>
          <a:xfrm>
            <a:off x="28575" y="646039"/>
            <a:ext cx="12118095" cy="44371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ka-GE" sz="14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მიზანი:</a:t>
            </a:r>
            <a:r>
              <a:rPr b="1" i="0" lang="ka-GE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0" i="0" lang="ka-G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პროექტის მიზანია ახალგაზრდა თაობაში პატრიოტული სულისკვეთების ამაღლება, ჯანსაღი ცხოვრების წესის პოპულარიზაცია და მომავალი თაობის ინფორმირებულობის გაზრდა ქართული ჯარის შესახებ.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5" name="Google Shape;115;p6"/>
          <p:cNvGraphicFramePr/>
          <p:nvPr/>
        </p:nvGraphicFramePr>
        <p:xfrm>
          <a:off x="77084" y="54728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{B154F34D-1DEE-41DA-825B-5B6BA550A736}</a:tableStyleId>
              </a:tblPr>
              <a:tblGrid>
                <a:gridCol w="1984950"/>
                <a:gridCol w="1984950"/>
                <a:gridCol w="1984950"/>
                <a:gridCol w="1984950"/>
                <a:gridCol w="1984950"/>
                <a:gridCol w="1984950"/>
              </a:tblGrid>
              <a:tr h="195925">
                <a:tc gridSpan="6">
                  <a:txBody>
                    <a:bodyPr/>
                    <a:lstStyle/>
                    <a:p>
                      <a:pPr indent="0" lvl="0" marL="635" marR="3175" rtl="0" algn="ctr">
                        <a:lnSpc>
                          <a:spcPct val="1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დღე-1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84500"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15:00-16:00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00"/>
                        </a:gs>
                        <a:gs pos="26000">
                          <a:srgbClr val="FFFF00"/>
                        </a:gs>
                        <a:gs pos="74000">
                          <a:srgbClr val="FFFF00"/>
                        </a:gs>
                        <a:gs pos="83000">
                          <a:srgbClr val="FFFF00"/>
                        </a:gs>
                        <a:gs pos="100000">
                          <a:srgbClr val="FFFF0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16:00-17:00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00"/>
                        </a:gs>
                        <a:gs pos="26000">
                          <a:srgbClr val="FFFF00"/>
                        </a:gs>
                        <a:gs pos="74000">
                          <a:srgbClr val="FFFF00"/>
                        </a:gs>
                        <a:gs pos="83000">
                          <a:srgbClr val="FFFF00"/>
                        </a:gs>
                        <a:gs pos="100000">
                          <a:srgbClr val="FFFF0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17:00-18:00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00"/>
                        </a:gs>
                        <a:gs pos="26000">
                          <a:srgbClr val="FFFF00"/>
                        </a:gs>
                        <a:gs pos="74000">
                          <a:srgbClr val="FFFF00"/>
                        </a:gs>
                        <a:gs pos="83000">
                          <a:srgbClr val="FFFF00"/>
                        </a:gs>
                        <a:gs pos="100000">
                          <a:srgbClr val="FFFF0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18:00-19:00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00"/>
                        </a:gs>
                        <a:gs pos="26000">
                          <a:srgbClr val="FFFF00"/>
                        </a:gs>
                        <a:gs pos="74000">
                          <a:srgbClr val="FFFF00"/>
                        </a:gs>
                        <a:gs pos="83000">
                          <a:srgbClr val="FFFF00"/>
                        </a:gs>
                        <a:gs pos="100000">
                          <a:srgbClr val="FFFF0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19:00-20:00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00"/>
                        </a:gs>
                        <a:gs pos="26000">
                          <a:srgbClr val="FFFF00"/>
                        </a:gs>
                        <a:gs pos="74000">
                          <a:srgbClr val="FFFF00"/>
                        </a:gs>
                        <a:gs pos="83000">
                          <a:srgbClr val="FFFF00"/>
                        </a:gs>
                        <a:gs pos="100000">
                          <a:srgbClr val="FFFF0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20:00-22:00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00"/>
                        </a:gs>
                        <a:gs pos="26000">
                          <a:srgbClr val="FFFF00"/>
                        </a:gs>
                        <a:gs pos="74000">
                          <a:srgbClr val="FFFF00"/>
                        </a:gs>
                        <a:gs pos="83000">
                          <a:srgbClr val="FFFF00"/>
                        </a:gs>
                        <a:gs pos="100000">
                          <a:srgbClr val="FFFF00"/>
                        </a:gs>
                      </a:gsLst>
                      <a:lin ang="21593999" scaled="0"/>
                    </a:gradFill>
                  </a:tcPr>
                </a:tc>
              </a:tr>
              <a:tr h="976125">
                <a:tc>
                  <a:txBody>
                    <a:bodyPr/>
                    <a:lstStyle/>
                    <a:p>
                      <a:pPr indent="-171450" lvl="0" marL="171450" marR="7620" rtl="0" algn="just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მოსწავლეების მიღება;</a:t>
                      </a:r>
                      <a:endParaRPr sz="1400" u="none" cap="none" strike="noStrike"/>
                    </a:p>
                    <a:p>
                      <a:pPr indent="-171450" lvl="0" marL="171450" marR="762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განთავსება ყაზარმებში და საცხოვრებელი ადგილის მოწყობის გაცნობა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00"/>
                        </a:gs>
                        <a:gs pos="74000">
                          <a:srgbClr val="FFFF00"/>
                        </a:gs>
                        <a:gs pos="83000">
                          <a:srgbClr val="FFFF00"/>
                        </a:gs>
                        <a:gs pos="100000">
                          <a:srgbClr val="FFFF0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მოსწავლეების შეკრება ადმინისტრაციულ შენობასთან;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მოსწავლეების ოცეულად გადაწყობა და ლიდერების დანიშვნა;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ბაზის ბრიფინგის გაცნობა.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00"/>
                        </a:gs>
                        <a:gs pos="74000">
                          <a:srgbClr val="FFFF00"/>
                        </a:gs>
                        <a:gs pos="83000">
                          <a:srgbClr val="FFFF00"/>
                        </a:gs>
                        <a:gs pos="100000">
                          <a:srgbClr val="FFFF0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მოსწავლეებისათვის უსაფრთხოების და ბაზაზე მოქცევის წესების გაცნობა.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00"/>
                        </a:gs>
                        <a:gs pos="74000">
                          <a:srgbClr val="FFFF00"/>
                        </a:gs>
                        <a:gs pos="83000">
                          <a:srgbClr val="FFFF00"/>
                        </a:gs>
                        <a:gs pos="100000">
                          <a:srgbClr val="FFFF0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171450" lvl="0" marL="17272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მომდევნო დღის განრიგის გაცნობა.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00"/>
                        </a:gs>
                        <a:gs pos="74000">
                          <a:srgbClr val="FFFF00"/>
                        </a:gs>
                        <a:gs pos="83000">
                          <a:srgbClr val="FFFF00"/>
                        </a:gs>
                        <a:gs pos="100000">
                          <a:srgbClr val="FFFF0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171450" lvl="0" marL="17272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ვახშამი.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00"/>
                        </a:gs>
                        <a:gs pos="74000">
                          <a:srgbClr val="FFFF00"/>
                        </a:gs>
                        <a:gs pos="83000">
                          <a:srgbClr val="FFFF00"/>
                        </a:gs>
                        <a:gs pos="100000">
                          <a:srgbClr val="FFFF0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171450" lvl="0" marL="172720" marR="0" rtl="0" algn="just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საღამოს აქტივობები;</a:t>
                      </a:r>
                      <a:endParaRPr sz="1400" u="none" cap="none" strike="noStrike"/>
                    </a:p>
                    <a:p>
                      <a:pPr indent="-171450" lvl="0" marL="172720" marR="0" rtl="0" algn="just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საცხოვრებელის მოწესრიგება.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00"/>
                        </a:gs>
                        <a:gs pos="74000">
                          <a:srgbClr val="FFFF00"/>
                        </a:gs>
                        <a:gs pos="83000">
                          <a:srgbClr val="FFFF00"/>
                        </a:gs>
                        <a:gs pos="100000">
                          <a:srgbClr val="FFFF00"/>
                        </a:gs>
                      </a:gsLst>
                      <a:lin ang="21593999" scaled="0"/>
                    </a:gradFill>
                  </a:tcPr>
                </a:tc>
              </a:tr>
            </a:tbl>
          </a:graphicData>
        </a:graphic>
      </p:graphicFrame>
      <p:grpSp>
        <p:nvGrpSpPr>
          <p:cNvPr id="116" name="Google Shape;116;p6"/>
          <p:cNvGrpSpPr/>
          <p:nvPr/>
        </p:nvGrpSpPr>
        <p:grpSpPr>
          <a:xfrm>
            <a:off x="4202353" y="1147704"/>
            <a:ext cx="2219500" cy="2464111"/>
            <a:chOff x="93412" y="3628644"/>
            <a:chExt cx="2219500" cy="2006961"/>
          </a:xfrm>
        </p:grpSpPr>
        <p:sp>
          <p:nvSpPr>
            <p:cNvPr id="117" name="Google Shape;117;p6"/>
            <p:cNvSpPr/>
            <p:nvPr/>
          </p:nvSpPr>
          <p:spPr>
            <a:xfrm>
              <a:off x="93412" y="3628644"/>
              <a:ext cx="2068908" cy="2006961"/>
            </a:xfrm>
            <a:custGeom>
              <a:rect b="b" l="l" r="r" t="t"/>
              <a:pathLst>
                <a:path extrusionOk="0" h="1744979" w="1853564">
                  <a:moveTo>
                    <a:pt x="0" y="1744980"/>
                  </a:moveTo>
                  <a:lnTo>
                    <a:pt x="1853183" y="1744980"/>
                  </a:lnTo>
                  <a:lnTo>
                    <a:pt x="1853183" y="0"/>
                  </a:lnTo>
                  <a:lnTo>
                    <a:pt x="0" y="0"/>
                  </a:lnTo>
                  <a:lnTo>
                    <a:pt x="0" y="1744980"/>
                  </a:lnTo>
                  <a:close/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6"/>
            <p:cNvSpPr txBox="1"/>
            <p:nvPr/>
          </p:nvSpPr>
          <p:spPr>
            <a:xfrm>
              <a:off x="152527" y="3774003"/>
              <a:ext cx="2160385" cy="1459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332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1"/>
                <a:buFont typeface="Arial"/>
                <a:buNone/>
              </a:pPr>
              <a:r>
                <a:rPr b="1" i="0" lang="ka-GE" sz="1051" u="sng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სამედიცინო მხარდაჭერა:</a:t>
              </a:r>
              <a:endParaRPr b="0" i="0" sz="1051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როლი-1: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განხორციელდება ადგილზე;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როლი-2: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განხორციელდება დაშავებული გადაყვანა სამოქალაქო კლინიკაში;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ამბულანსი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- 1 (ერთი);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სამედიცინო პერსონალი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- 2 (ორი) მოსამსახურე;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საჰაერო ევაკუაცია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- არ განიხილება.</a:t>
              </a:r>
              <a:endParaRPr b="0" i="0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119" name="Google Shape;119;p6"/>
          <p:cNvSpPr txBox="1"/>
          <p:nvPr/>
        </p:nvSpPr>
        <p:spPr>
          <a:xfrm>
            <a:off x="321046" y="1144272"/>
            <a:ext cx="3757480" cy="2405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1" i="0" lang="ka-GE" sz="1051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დღის განრიგი: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12:00 - აყვანის წერტილზე გამოცხადება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12:00-12:30 - მოსწავლეების გამოცხადების გადამოწმება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12:30-14:00 - ტრანსპორტირება დ/პ კოჯრის მიმართულებით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14:00-15:00 - სადილი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15:00-16:00 - მოსწავლეების მიღება და განთავსება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16:00-17:00 - მოსწავლეების გადანაწილება და პასუხისმგებლების განსაზღვრა, ბაზის ბრიფინგი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17:00-18:00 - უსაფრთხოების ბრიფინგის და ბაზაზე ქცევის წესების გაცნობა</a:t>
            </a:r>
            <a:endParaRPr b="0" i="0" sz="105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18:00-19:00 - </a:t>
            </a: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მომდევნო დღის განრიგის გაცნობა</a:t>
            </a:r>
            <a:endParaRPr b="0" i="0" sz="1051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19:00-20:00 - ვახშამი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20:00-22:00 - პირადი დრო, საღამოს აქტივობა, საცხოვრებლების მოწესრიგება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28575" y="1130558"/>
            <a:ext cx="4120324" cy="2481256"/>
          </a:xfrm>
          <a:custGeom>
            <a:rect b="b" l="l" r="r" t="t"/>
            <a:pathLst>
              <a:path extrusionOk="0" h="1511935" w="3992879">
                <a:moveTo>
                  <a:pt x="0" y="1511808"/>
                </a:moveTo>
                <a:lnTo>
                  <a:pt x="3992879" y="1511808"/>
                </a:lnTo>
                <a:lnTo>
                  <a:pt x="3992879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508000" y="0"/>
            <a:ext cx="11074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ka-GE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პროექტი „ჯარის ბანაკი“ - დღე-1 (კვირა)</a:t>
            </a:r>
            <a:endParaRPr b="1" i="0" sz="2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4240" y="1156680"/>
            <a:ext cx="5812430" cy="410103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3" name="Google Shape;123;p6"/>
          <p:cNvSpPr/>
          <p:nvPr/>
        </p:nvSpPr>
        <p:spPr>
          <a:xfrm>
            <a:off x="88748" y="19899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8791563" y="2504643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6334240" y="1159913"/>
            <a:ext cx="581243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a-G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სერჟანტთა აკადემია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88748" y="2247081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9442298" y="2014731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85873" y="254594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9432773" y="17892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85873" y="282697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9721277" y="1923353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10550773" y="2854604"/>
            <a:ext cx="878595" cy="26161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სასადილო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10141198" y="2015396"/>
            <a:ext cx="1022102" cy="253916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ადმ. შენობა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85873" y="301747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85873" y="3198449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8589532" y="263063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10070014" y="30921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38" name="Google Shape;138;p6"/>
          <p:cNvGrpSpPr/>
          <p:nvPr/>
        </p:nvGrpSpPr>
        <p:grpSpPr>
          <a:xfrm>
            <a:off x="6343765" y="1556022"/>
            <a:ext cx="2259938" cy="1013988"/>
            <a:chOff x="1526149" y="4489794"/>
            <a:chExt cx="2259938" cy="1013988"/>
          </a:xfrm>
        </p:grpSpPr>
        <p:sp>
          <p:nvSpPr>
            <p:cNvPr id="139" name="Google Shape;139;p6"/>
            <p:cNvSpPr/>
            <p:nvPr/>
          </p:nvSpPr>
          <p:spPr>
            <a:xfrm>
              <a:off x="1532780" y="4500375"/>
              <a:ext cx="2253307" cy="994354"/>
            </a:xfrm>
            <a:prstGeom prst="wedgeRectCallout">
              <a:avLst>
                <a:gd fmla="val 83930" name="adj1"/>
                <a:gd fmla="val -423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0" name="Google Shape;140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26149" y="4489794"/>
              <a:ext cx="2253307" cy="10139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6"/>
          <p:cNvGrpSpPr/>
          <p:nvPr/>
        </p:nvGrpSpPr>
        <p:grpSpPr>
          <a:xfrm>
            <a:off x="6394159" y="4159223"/>
            <a:ext cx="2268629" cy="1020883"/>
            <a:chOff x="6394159" y="4159223"/>
            <a:chExt cx="2268629" cy="1020883"/>
          </a:xfrm>
        </p:grpSpPr>
        <p:sp>
          <p:nvSpPr>
            <p:cNvPr id="142" name="Google Shape;142;p6"/>
            <p:cNvSpPr/>
            <p:nvPr/>
          </p:nvSpPr>
          <p:spPr>
            <a:xfrm>
              <a:off x="6394159" y="4172488"/>
              <a:ext cx="2253307" cy="994354"/>
            </a:xfrm>
            <a:prstGeom prst="wedgeRectCallout">
              <a:avLst>
                <a:gd fmla="val 64644" name="adj1"/>
                <a:gd fmla="val -177968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3" name="Google Shape;143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94159" y="4159223"/>
              <a:ext cx="2268629" cy="10208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" name="Google Shape;144;p6"/>
          <p:cNvGrpSpPr/>
          <p:nvPr/>
        </p:nvGrpSpPr>
        <p:grpSpPr>
          <a:xfrm>
            <a:off x="9958697" y="3375036"/>
            <a:ext cx="1387104" cy="1849472"/>
            <a:chOff x="9958697" y="3375036"/>
            <a:chExt cx="1387104" cy="1849472"/>
          </a:xfrm>
        </p:grpSpPr>
        <p:pic>
          <p:nvPicPr>
            <p:cNvPr id="145" name="Google Shape;145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958697" y="3375036"/>
              <a:ext cx="1387104" cy="1849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6"/>
            <p:cNvSpPr/>
            <p:nvPr/>
          </p:nvSpPr>
          <p:spPr>
            <a:xfrm>
              <a:off x="9958697" y="3375036"/>
              <a:ext cx="1387104" cy="1849472"/>
            </a:xfrm>
            <a:prstGeom prst="wedgeRectCallout">
              <a:avLst>
                <a:gd fmla="val -56756" name="adj1"/>
                <a:gd fmla="val -105520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6"/>
          <p:cNvSpPr txBox="1"/>
          <p:nvPr/>
        </p:nvSpPr>
        <p:spPr>
          <a:xfrm>
            <a:off x="9155912" y="2523599"/>
            <a:ext cx="1022102" cy="253916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ყაზარმა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  <p:grpSp>
        <p:nvGrpSpPr>
          <p:cNvPr id="149" name="Google Shape;149;p6"/>
          <p:cNvGrpSpPr/>
          <p:nvPr/>
        </p:nvGrpSpPr>
        <p:grpSpPr>
          <a:xfrm>
            <a:off x="155839" y="3643564"/>
            <a:ext cx="5788275" cy="1727835"/>
            <a:chOff x="4000246" y="3830954"/>
            <a:chExt cx="5138420" cy="1727835"/>
          </a:xfrm>
        </p:grpSpPr>
        <p:sp>
          <p:nvSpPr>
            <p:cNvPr id="150" name="Google Shape;150;p6"/>
            <p:cNvSpPr/>
            <p:nvPr/>
          </p:nvSpPr>
          <p:spPr>
            <a:xfrm>
              <a:off x="4006596" y="4333113"/>
              <a:ext cx="5125720" cy="1219326"/>
            </a:xfrm>
            <a:custGeom>
              <a:rect b="b" l="l" r="r" t="t"/>
              <a:pathLst>
                <a:path extrusionOk="0" h="1135379" w="5125720">
                  <a:moveTo>
                    <a:pt x="2090127" y="0"/>
                  </a:moveTo>
                  <a:lnTo>
                    <a:pt x="1114806" y="0"/>
                  </a:lnTo>
                  <a:lnTo>
                    <a:pt x="0" y="0"/>
                  </a:lnTo>
                  <a:lnTo>
                    <a:pt x="0" y="1135380"/>
                  </a:lnTo>
                  <a:lnTo>
                    <a:pt x="1114806" y="1135380"/>
                  </a:lnTo>
                  <a:lnTo>
                    <a:pt x="2090127" y="1135380"/>
                  </a:lnTo>
                  <a:lnTo>
                    <a:pt x="2090127" y="0"/>
                  </a:lnTo>
                  <a:close/>
                </a:path>
                <a:path extrusionOk="0" h="1135379" w="5125720">
                  <a:moveTo>
                    <a:pt x="3074136" y="0"/>
                  </a:moveTo>
                  <a:lnTo>
                    <a:pt x="2090166" y="0"/>
                  </a:lnTo>
                  <a:lnTo>
                    <a:pt x="2090166" y="1135380"/>
                  </a:lnTo>
                  <a:lnTo>
                    <a:pt x="3074136" y="1135380"/>
                  </a:lnTo>
                  <a:lnTo>
                    <a:pt x="3074136" y="0"/>
                  </a:lnTo>
                  <a:close/>
                </a:path>
                <a:path extrusionOk="0" h="1135379" w="5125720">
                  <a:moveTo>
                    <a:pt x="4209516" y="0"/>
                  </a:moveTo>
                  <a:lnTo>
                    <a:pt x="3074162" y="0"/>
                  </a:lnTo>
                  <a:lnTo>
                    <a:pt x="3074162" y="1135380"/>
                  </a:lnTo>
                  <a:lnTo>
                    <a:pt x="4209516" y="1135380"/>
                  </a:lnTo>
                  <a:lnTo>
                    <a:pt x="4209516" y="0"/>
                  </a:lnTo>
                  <a:close/>
                </a:path>
                <a:path extrusionOk="0" h="1135379" w="5125720">
                  <a:moveTo>
                    <a:pt x="5125415" y="0"/>
                  </a:moveTo>
                  <a:lnTo>
                    <a:pt x="4209542" y="0"/>
                  </a:lnTo>
                  <a:lnTo>
                    <a:pt x="4209542" y="1135380"/>
                  </a:lnTo>
                  <a:lnTo>
                    <a:pt x="5125415" y="1135380"/>
                  </a:lnTo>
                  <a:lnTo>
                    <a:pt x="512541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4006596" y="3837254"/>
              <a:ext cx="5125720" cy="168275"/>
            </a:xfrm>
            <a:custGeom>
              <a:rect b="b" l="l" r="r" t="t"/>
              <a:pathLst>
                <a:path extrusionOk="0" h="168275" w="5125720">
                  <a:moveTo>
                    <a:pt x="5125338" y="0"/>
                  </a:moveTo>
                  <a:lnTo>
                    <a:pt x="0" y="0"/>
                  </a:lnTo>
                  <a:lnTo>
                    <a:pt x="0" y="168198"/>
                  </a:lnTo>
                  <a:lnTo>
                    <a:pt x="5125338" y="168198"/>
                  </a:lnTo>
                  <a:lnTo>
                    <a:pt x="5125338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000246" y="4005452"/>
              <a:ext cx="5138420" cy="0"/>
            </a:xfrm>
            <a:custGeom>
              <a:rect b="b" l="l" r="r" t="t"/>
              <a:pathLst>
                <a:path extrusionOk="0" h="120000" w="5138420">
                  <a:moveTo>
                    <a:pt x="0" y="0"/>
                  </a:moveTo>
                  <a:lnTo>
                    <a:pt x="5138038" y="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006596" y="3830954"/>
              <a:ext cx="5125720" cy="1727835"/>
            </a:xfrm>
            <a:custGeom>
              <a:rect b="b" l="l" r="r" t="t"/>
              <a:pathLst>
                <a:path extrusionOk="0" h="1727835" w="5125720">
                  <a:moveTo>
                    <a:pt x="0" y="0"/>
                  </a:moveTo>
                  <a:lnTo>
                    <a:pt x="0" y="1727708"/>
                  </a:lnTo>
                </a:path>
                <a:path extrusionOk="0" h="1727835" w="5125720">
                  <a:moveTo>
                    <a:pt x="5125338" y="0"/>
                  </a:moveTo>
                  <a:lnTo>
                    <a:pt x="5125338" y="1727708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000246" y="3837304"/>
              <a:ext cx="5138420" cy="1715135"/>
            </a:xfrm>
            <a:custGeom>
              <a:rect b="b" l="l" r="r" t="t"/>
              <a:pathLst>
                <a:path extrusionOk="0" h="1715135" w="5138420">
                  <a:moveTo>
                    <a:pt x="0" y="0"/>
                  </a:moveTo>
                  <a:lnTo>
                    <a:pt x="5138038" y="0"/>
                  </a:lnTo>
                </a:path>
                <a:path extrusionOk="0" h="1715135" w="5138420">
                  <a:moveTo>
                    <a:pt x="0" y="1715008"/>
                  </a:moveTo>
                  <a:lnTo>
                    <a:pt x="5138038" y="1715008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aphicFrame>
        <p:nvGraphicFramePr>
          <p:cNvPr id="155" name="Google Shape;155;p6"/>
          <p:cNvGraphicFramePr/>
          <p:nvPr/>
        </p:nvGraphicFramePr>
        <p:xfrm>
          <a:off x="155841" y="36581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{B154F34D-1DEE-41DA-825B-5B6BA550A736}</a:tableStyleId>
              </a:tblPr>
              <a:tblGrid>
                <a:gridCol w="1217400"/>
                <a:gridCol w="1059450"/>
                <a:gridCol w="1069100"/>
                <a:gridCol w="1242225"/>
                <a:gridCol w="1195050"/>
              </a:tblGrid>
              <a:tr h="183250">
                <a:tc gridSpan="3">
                  <a:txBody>
                    <a:bodyPr/>
                    <a:lstStyle/>
                    <a:p>
                      <a:pPr indent="0" lvl="0" marL="2597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პირადი შემადგენლობა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საჭირო რესურსები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81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  <a:tc hMerge="1"/>
              </a:tr>
              <a:tr h="320675">
                <a:tc>
                  <a:txBody>
                    <a:bodyPr/>
                    <a:lstStyle/>
                    <a:p>
                      <a:pPr indent="0" lvl="0" marL="63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ინსტრუქტორები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სამიზნე აუდიტორია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მოწვეული სტუმარი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ინფრასტრუქტურა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მატ-ტექ. ქონება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</a:tr>
              <a:tr h="1186225">
                <a:tc>
                  <a:txBody>
                    <a:bodyPr/>
                    <a:lstStyle/>
                    <a:p>
                      <a:pPr indent="0" lvl="0" marL="288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ka-GE" sz="8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სულ: 31 ს/მ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3017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მმართველობა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 ს/მ;</a:t>
                      </a:r>
                      <a:endParaRPr b="1"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ოცეულის მეთაური ან სერჟანტი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 ს/მ</a:t>
                      </a: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1400" u="none" cap="none" strike="noStrike"/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მანდილოსანი ინსტრუქტორები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6 ს/მ</a:t>
                      </a: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1400" u="none" cap="none" strike="noStrike"/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ვაჟი ინსტრუქტორები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18 ს/მ.</a:t>
                      </a:r>
                      <a:endParaRPr sz="1400" u="none" cap="none" strike="noStrike"/>
                    </a:p>
                  </a:txBody>
                  <a:tcPr marT="3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330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ka-GE" sz="7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სულ - 101.</a:t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1450" lvl="0" marL="206375" marR="9398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პასუხისმგებელი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- 1;</a:t>
                      </a:r>
                      <a:endParaRPr sz="1400" u="none" cap="none" strike="noStrike"/>
                    </a:p>
                    <a:p>
                      <a:pPr indent="-171450" lvl="0" marL="206375" marR="9398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მოსწავლეები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- </a:t>
                      </a:r>
                      <a:r>
                        <a:rPr b="1" lang="ka-GE" sz="7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100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ka-GE" sz="7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არ განიხილება</a:t>
                      </a:r>
                      <a:endParaRPr b="0"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ყაზარმა (სერჟანტთა აკადემია);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საწვრთნელი არეალი (დ/პ კოჯორი);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სასადილო;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სპორტული მოედანი.</a:t>
                      </a:r>
                      <a:endParaRPr sz="1400" u="none" cap="none" strike="noStrike"/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ავტოტექნიკა - 100 პირის გადასაყვანად;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ინდივიდუალური აღჭურვილობა;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პეტის წყალი.</a:t>
                      </a:r>
                      <a:endParaRPr sz="1400" u="none" cap="none" strike="noStrike"/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pic>
        <p:nvPicPr>
          <p:cNvPr descr="E:\ემბლემა.jpg" id="156" name="Google Shape;156;p6"/>
          <p:cNvPicPr preferRelativeResize="0"/>
          <p:nvPr/>
        </p:nvPicPr>
        <p:blipFill rotWithShape="1">
          <a:blip r:embed="rId7">
            <a:alphaModFix/>
          </a:blip>
          <a:srcRect b="61277" l="0" r="56893" t="0"/>
          <a:stretch/>
        </p:blipFill>
        <p:spPr>
          <a:xfrm>
            <a:off x="155839" y="4145723"/>
            <a:ext cx="186462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/>
        </p:nvSpPr>
        <p:spPr>
          <a:xfrm>
            <a:off x="105156" y="769864"/>
            <a:ext cx="11985244" cy="44371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ka-GE" sz="14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მიზანი:</a:t>
            </a:r>
            <a:r>
              <a:rPr b="1" i="0" lang="ka-GE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0" i="0" lang="ka-G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პროექტის მიზანია ახალგაზრდა თაობაში პატრიოტული სულისკვეთების ამაღლება, ჯანსაღი ცხოვრების წესის პოპულარიზაცია და მომავალი თაობის ინფორმირებულობის გაზრდა ქართული ჯარის შესახებ.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2" name="Google Shape;162;p7"/>
          <p:cNvGraphicFramePr/>
          <p:nvPr/>
        </p:nvGraphicFramePr>
        <p:xfrm>
          <a:off x="31819" y="54919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{B154F34D-1DEE-41DA-825B-5B6BA550A736}</a:tableStyleId>
              </a:tblPr>
              <a:tblGrid>
                <a:gridCol w="2392800"/>
                <a:gridCol w="2392800"/>
                <a:gridCol w="2392800"/>
                <a:gridCol w="2392800"/>
                <a:gridCol w="2392800"/>
              </a:tblGrid>
              <a:tr h="195925">
                <a:tc gridSpan="5">
                  <a:txBody>
                    <a:bodyPr/>
                    <a:lstStyle/>
                    <a:p>
                      <a:pPr indent="0" lvl="0" marL="635" marR="3175" rtl="0" algn="ctr">
                        <a:lnSpc>
                          <a:spcPct val="1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დღე - 2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 hMerge="1"/>
                <a:tc hMerge="1"/>
              </a:tr>
              <a:tr h="184500"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08:00 – 09:15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10:00 – 11:00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11:00 – 14:00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16:00– 19:00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20:30– 22:00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</a:tr>
              <a:tr h="976125">
                <a:tc>
                  <a:txBody>
                    <a:bodyPr/>
                    <a:lstStyle/>
                    <a:p>
                      <a:pPr indent="-50800" lvl="0" marL="361950" marR="7620" rtl="0" algn="just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დილის ადგომა და საუზმე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პროეტქის „ჯარის ბანაკი“ გახსნა 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გუნდური მუშაობა და ეფექტური კომუნიკაცია (ტრენინგი მოზარდებისთვის)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საცეცხლე მომზადება (შეიარაღების გაცნობა).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შეხვედრა მოწვეულ სტუმართან; </a:t>
                      </a:r>
                      <a:endParaRPr sz="1400" u="none" cap="none" strike="noStrike"/>
                    </a:p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საპატრიარქოს მიერ ორგანიზებული წარმოდგენა წმინდან სახელმწიფო მოღვაწეებზე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</a:tr>
            </a:tbl>
          </a:graphicData>
        </a:graphic>
      </p:graphicFrame>
      <p:grpSp>
        <p:nvGrpSpPr>
          <p:cNvPr id="163" name="Google Shape;163;p7"/>
          <p:cNvGrpSpPr/>
          <p:nvPr/>
        </p:nvGrpSpPr>
        <p:grpSpPr>
          <a:xfrm>
            <a:off x="3931007" y="1277621"/>
            <a:ext cx="1974493" cy="2297319"/>
            <a:chOff x="93412" y="3628643"/>
            <a:chExt cx="2122457" cy="1890309"/>
          </a:xfrm>
        </p:grpSpPr>
        <p:sp>
          <p:nvSpPr>
            <p:cNvPr id="164" name="Google Shape;164;p7"/>
            <p:cNvSpPr/>
            <p:nvPr/>
          </p:nvSpPr>
          <p:spPr>
            <a:xfrm>
              <a:off x="93412" y="3628643"/>
              <a:ext cx="2122457" cy="1890309"/>
            </a:xfrm>
            <a:custGeom>
              <a:rect b="b" l="l" r="r" t="t"/>
              <a:pathLst>
                <a:path extrusionOk="0" h="1744979" w="1853564">
                  <a:moveTo>
                    <a:pt x="0" y="1744980"/>
                  </a:moveTo>
                  <a:lnTo>
                    <a:pt x="1853183" y="1744980"/>
                  </a:lnTo>
                  <a:lnTo>
                    <a:pt x="1853183" y="0"/>
                  </a:lnTo>
                  <a:lnTo>
                    <a:pt x="0" y="0"/>
                  </a:lnTo>
                  <a:lnTo>
                    <a:pt x="0" y="1744980"/>
                  </a:lnTo>
                  <a:close/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188739" y="3692893"/>
              <a:ext cx="2027130" cy="94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332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1"/>
                <a:buFont typeface="Arial"/>
                <a:buNone/>
              </a:pPr>
              <a:r>
                <a:rPr b="1" i="0" lang="ka-GE" sz="1051" u="sng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სამედიცინო მხარდაჭერა:</a:t>
              </a:r>
              <a:endParaRPr b="0" i="0" sz="1051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როლი-1: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განხორციელდება ადგილზე;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როლი-2: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განხორციელდება დაშავებული გადაყვანა სამოქალაქო კლინიკაში;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ამბულანსი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- 1 (ერთი);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სამედიცინო პერსონალი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- 2 (ორი) მოსამსახურე;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საჰაერო ევაკუაცია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- არ განიხილება.</a:t>
              </a:r>
              <a:endParaRPr b="0" i="0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166" name="Google Shape;166;p7"/>
          <p:cNvSpPr txBox="1"/>
          <p:nvPr/>
        </p:nvSpPr>
        <p:spPr>
          <a:xfrm>
            <a:off x="150541" y="1304781"/>
            <a:ext cx="3717554" cy="2142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დღის განრიგი: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08:00-08:10 - დილის ადგომა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08:10-09:15 - საუზმე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09:15-10:00 - მომზადება გახსნის ცერემონიალისთვის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10:00-11:00 – „ჯარის ბანაკი“-ს გახსნა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11:00-14:00 - </a:t>
            </a:r>
            <a:r>
              <a:rPr b="1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გუნდურობა და ეფექტური კომუნიკაცია (ტრენინგი მოზარდებისთვის)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14:00-16:00 - სადილი</a:t>
            </a:r>
            <a:endParaRPr b="1" i="0" sz="1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16:00-19:00 - </a:t>
            </a:r>
            <a:r>
              <a:rPr b="1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საცეცხლე მომზადება (შეიარაღების გაცნობა)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19:00-20:30 - ვახშამი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20:30-22:00 - </a:t>
            </a:r>
            <a:r>
              <a:rPr b="0" i="1" lang="ka-GE" sz="1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კაპელანი/საპატრიარქოს წარმომად. საათი, სპექტაკლი წმინდან სახელმწიფო მოღვაწეებზე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22:00 - გასაყრისი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93413" y="1263908"/>
            <a:ext cx="3792788" cy="2311033"/>
          </a:xfrm>
          <a:custGeom>
            <a:rect b="b" l="l" r="r" t="t"/>
            <a:pathLst>
              <a:path extrusionOk="0" h="1511935" w="3992879">
                <a:moveTo>
                  <a:pt x="0" y="1511808"/>
                </a:moveTo>
                <a:lnTo>
                  <a:pt x="3992879" y="1511808"/>
                </a:lnTo>
                <a:lnTo>
                  <a:pt x="3992879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508000" y="0"/>
            <a:ext cx="11074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ka-GE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პროექტი „ჯარის ბანაკი“ - დღე-2 (ორშაბათი)</a:t>
            </a:r>
            <a:endParaRPr b="1" i="0" sz="2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5113" y="1280505"/>
            <a:ext cx="6151558" cy="410103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0" name="Google Shape;170;p7"/>
          <p:cNvSpPr/>
          <p:nvPr/>
        </p:nvSpPr>
        <p:spPr>
          <a:xfrm>
            <a:off x="139629" y="626701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8672047" y="3021293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2505391" y="6276151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4917329" y="626701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9143507" y="2654767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9668736" y="2762767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9380717" y="2901882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6000865" y="1283738"/>
            <a:ext cx="614580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a-G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სერჟანტთა აკადემია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9815568" y="2111524"/>
            <a:ext cx="1022102" cy="253916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ადმ. შენობა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6369164" y="3942682"/>
            <a:ext cx="1560399" cy="253916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სპორტული მოედანი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9679773" y="621423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</a:t>
            </a:r>
            <a:endParaRPr b="1" i="0" sz="10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8909301" y="2644241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5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82" name="Google Shape;182;p7"/>
          <p:cNvGrpSpPr/>
          <p:nvPr/>
        </p:nvGrpSpPr>
        <p:grpSpPr>
          <a:xfrm>
            <a:off x="9958697" y="3736593"/>
            <a:ext cx="2206180" cy="1628456"/>
            <a:chOff x="9958697" y="3736593"/>
            <a:chExt cx="2206180" cy="1628456"/>
          </a:xfrm>
        </p:grpSpPr>
        <p:pic>
          <p:nvPicPr>
            <p:cNvPr id="183" name="Google Shape;18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964571" y="3736593"/>
              <a:ext cx="2171274" cy="1628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7"/>
            <p:cNvSpPr/>
            <p:nvPr/>
          </p:nvSpPr>
          <p:spPr>
            <a:xfrm>
              <a:off x="9958697" y="3736593"/>
              <a:ext cx="2206180" cy="1623710"/>
            </a:xfrm>
            <a:prstGeom prst="wedgeRectCallout">
              <a:avLst>
                <a:gd fmla="val -67426" name="adj1"/>
                <a:gd fmla="val -100502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6016516" y="1682185"/>
            <a:ext cx="1452424" cy="1924113"/>
            <a:chOff x="6016516" y="1682185"/>
            <a:chExt cx="1452424" cy="1924113"/>
          </a:xfrm>
        </p:grpSpPr>
        <p:sp>
          <p:nvSpPr>
            <p:cNvPr id="186" name="Google Shape;186;p7"/>
            <p:cNvSpPr/>
            <p:nvPr/>
          </p:nvSpPr>
          <p:spPr>
            <a:xfrm>
              <a:off x="6016516" y="1682185"/>
              <a:ext cx="1420073" cy="1924113"/>
            </a:xfrm>
            <a:prstGeom prst="wedgeRectCallout">
              <a:avLst>
                <a:gd fmla="val 184400" name="adj1"/>
                <a:gd fmla="val -750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" name="Google Shape;18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25855" y="1682185"/>
              <a:ext cx="1443085" cy="1924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7"/>
          <p:cNvSpPr/>
          <p:nvPr/>
        </p:nvSpPr>
        <p:spPr>
          <a:xfrm>
            <a:off x="7244876" y="6248912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" name="Google Shape;189;p7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  <p:grpSp>
        <p:nvGrpSpPr>
          <p:cNvPr id="190" name="Google Shape;190;p7"/>
          <p:cNvGrpSpPr/>
          <p:nvPr/>
        </p:nvGrpSpPr>
        <p:grpSpPr>
          <a:xfrm>
            <a:off x="74362" y="3643564"/>
            <a:ext cx="5788275" cy="1727835"/>
            <a:chOff x="4000246" y="3830954"/>
            <a:chExt cx="5138420" cy="1727835"/>
          </a:xfrm>
        </p:grpSpPr>
        <p:sp>
          <p:nvSpPr>
            <p:cNvPr id="191" name="Google Shape;191;p7"/>
            <p:cNvSpPr/>
            <p:nvPr/>
          </p:nvSpPr>
          <p:spPr>
            <a:xfrm>
              <a:off x="4006596" y="4333113"/>
              <a:ext cx="5125720" cy="1219326"/>
            </a:xfrm>
            <a:custGeom>
              <a:rect b="b" l="l" r="r" t="t"/>
              <a:pathLst>
                <a:path extrusionOk="0" h="1135379" w="5125720">
                  <a:moveTo>
                    <a:pt x="2090127" y="0"/>
                  </a:moveTo>
                  <a:lnTo>
                    <a:pt x="1114806" y="0"/>
                  </a:lnTo>
                  <a:lnTo>
                    <a:pt x="0" y="0"/>
                  </a:lnTo>
                  <a:lnTo>
                    <a:pt x="0" y="1135380"/>
                  </a:lnTo>
                  <a:lnTo>
                    <a:pt x="1114806" y="1135380"/>
                  </a:lnTo>
                  <a:lnTo>
                    <a:pt x="2090127" y="1135380"/>
                  </a:lnTo>
                  <a:lnTo>
                    <a:pt x="2090127" y="0"/>
                  </a:lnTo>
                  <a:close/>
                </a:path>
                <a:path extrusionOk="0" h="1135379" w="5125720">
                  <a:moveTo>
                    <a:pt x="3074136" y="0"/>
                  </a:moveTo>
                  <a:lnTo>
                    <a:pt x="2090166" y="0"/>
                  </a:lnTo>
                  <a:lnTo>
                    <a:pt x="2090166" y="1135380"/>
                  </a:lnTo>
                  <a:lnTo>
                    <a:pt x="3074136" y="1135380"/>
                  </a:lnTo>
                  <a:lnTo>
                    <a:pt x="3074136" y="0"/>
                  </a:lnTo>
                  <a:close/>
                </a:path>
                <a:path extrusionOk="0" h="1135379" w="5125720">
                  <a:moveTo>
                    <a:pt x="4209516" y="0"/>
                  </a:moveTo>
                  <a:lnTo>
                    <a:pt x="3074162" y="0"/>
                  </a:lnTo>
                  <a:lnTo>
                    <a:pt x="3074162" y="1135380"/>
                  </a:lnTo>
                  <a:lnTo>
                    <a:pt x="4209516" y="1135380"/>
                  </a:lnTo>
                  <a:lnTo>
                    <a:pt x="4209516" y="0"/>
                  </a:lnTo>
                  <a:close/>
                </a:path>
                <a:path extrusionOk="0" h="1135379" w="5125720">
                  <a:moveTo>
                    <a:pt x="5125415" y="0"/>
                  </a:moveTo>
                  <a:lnTo>
                    <a:pt x="4209542" y="0"/>
                  </a:lnTo>
                  <a:lnTo>
                    <a:pt x="4209542" y="1135380"/>
                  </a:lnTo>
                  <a:lnTo>
                    <a:pt x="5125415" y="1135380"/>
                  </a:lnTo>
                  <a:lnTo>
                    <a:pt x="512541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4006596" y="3837254"/>
              <a:ext cx="5125720" cy="168275"/>
            </a:xfrm>
            <a:custGeom>
              <a:rect b="b" l="l" r="r" t="t"/>
              <a:pathLst>
                <a:path extrusionOk="0" h="168275" w="5125720">
                  <a:moveTo>
                    <a:pt x="5125338" y="0"/>
                  </a:moveTo>
                  <a:lnTo>
                    <a:pt x="0" y="0"/>
                  </a:lnTo>
                  <a:lnTo>
                    <a:pt x="0" y="168198"/>
                  </a:lnTo>
                  <a:lnTo>
                    <a:pt x="5125338" y="168198"/>
                  </a:lnTo>
                  <a:lnTo>
                    <a:pt x="5125338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4000246" y="4005452"/>
              <a:ext cx="5138420" cy="0"/>
            </a:xfrm>
            <a:custGeom>
              <a:rect b="b" l="l" r="r" t="t"/>
              <a:pathLst>
                <a:path extrusionOk="0" h="120000" w="5138420">
                  <a:moveTo>
                    <a:pt x="0" y="0"/>
                  </a:moveTo>
                  <a:lnTo>
                    <a:pt x="5138038" y="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006596" y="3830954"/>
              <a:ext cx="5125720" cy="1727835"/>
            </a:xfrm>
            <a:custGeom>
              <a:rect b="b" l="l" r="r" t="t"/>
              <a:pathLst>
                <a:path extrusionOk="0" h="1727835" w="5125720">
                  <a:moveTo>
                    <a:pt x="0" y="0"/>
                  </a:moveTo>
                  <a:lnTo>
                    <a:pt x="0" y="1727708"/>
                  </a:lnTo>
                </a:path>
                <a:path extrusionOk="0" h="1727835" w="5125720">
                  <a:moveTo>
                    <a:pt x="5125338" y="0"/>
                  </a:moveTo>
                  <a:lnTo>
                    <a:pt x="5125338" y="1727708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4000246" y="3837304"/>
              <a:ext cx="5138420" cy="1715135"/>
            </a:xfrm>
            <a:custGeom>
              <a:rect b="b" l="l" r="r" t="t"/>
              <a:pathLst>
                <a:path extrusionOk="0" h="1715135" w="5138420">
                  <a:moveTo>
                    <a:pt x="0" y="0"/>
                  </a:moveTo>
                  <a:lnTo>
                    <a:pt x="5138038" y="0"/>
                  </a:lnTo>
                </a:path>
                <a:path extrusionOk="0" h="1715135" w="5138420">
                  <a:moveTo>
                    <a:pt x="0" y="1715008"/>
                  </a:moveTo>
                  <a:lnTo>
                    <a:pt x="5138038" y="1715008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aphicFrame>
        <p:nvGraphicFramePr>
          <p:cNvPr id="196" name="Google Shape;196;p7"/>
          <p:cNvGraphicFramePr/>
          <p:nvPr/>
        </p:nvGraphicFramePr>
        <p:xfrm>
          <a:off x="74364" y="36581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{B154F34D-1DEE-41DA-825B-5B6BA550A736}</a:tableStyleId>
              </a:tblPr>
              <a:tblGrid>
                <a:gridCol w="1217400"/>
                <a:gridCol w="1059450"/>
                <a:gridCol w="1069100"/>
                <a:gridCol w="1242225"/>
                <a:gridCol w="1195050"/>
              </a:tblGrid>
              <a:tr h="183250">
                <a:tc gridSpan="3">
                  <a:txBody>
                    <a:bodyPr/>
                    <a:lstStyle/>
                    <a:p>
                      <a:pPr indent="0" lvl="0" marL="2597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პირადი შემადგენლობა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საჭირო რესურსები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81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  <a:tc hMerge="1"/>
              </a:tr>
              <a:tr h="320675">
                <a:tc>
                  <a:txBody>
                    <a:bodyPr/>
                    <a:lstStyle/>
                    <a:p>
                      <a:pPr indent="0" lvl="0" marL="63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ინსტრუქტორები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სამიზნე აუდიტორია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მოწვეული სტუმარი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ინფრასტრუქტურა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მატ-ტექ. ქონება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</a:tr>
              <a:tr h="1186225">
                <a:tc>
                  <a:txBody>
                    <a:bodyPr/>
                    <a:lstStyle/>
                    <a:p>
                      <a:pPr indent="0" lvl="0" marL="288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ka-GE" sz="8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სულ: 31 ს/მ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3017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მმართველობა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 ს/მ;</a:t>
                      </a:r>
                      <a:endParaRPr b="1"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ოცეულის მეთაური ან სერჟანტი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 ს/მ</a:t>
                      </a: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1400" u="none" cap="none" strike="noStrike"/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მანდილოსანი ინსტრუქტორები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6 ს/მ</a:t>
                      </a: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1400" u="none" cap="none" strike="noStrike"/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ვაჟი ინსტრუქტორები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18 ს/მ.</a:t>
                      </a:r>
                      <a:endParaRPr sz="1400" u="none" cap="none" strike="noStrike"/>
                    </a:p>
                  </a:txBody>
                  <a:tcPr marT="3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330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ka-GE" sz="7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სულ - 101.</a:t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1450" lvl="0" marL="206375" marR="9398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პასუხისმგებელი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- 1;</a:t>
                      </a:r>
                      <a:endParaRPr sz="1400" u="none" cap="none" strike="noStrike"/>
                    </a:p>
                    <a:p>
                      <a:pPr indent="-171450" lvl="0" marL="206375" marR="9398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მოსწავლეები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- </a:t>
                      </a:r>
                      <a:r>
                        <a:rPr b="1" lang="ka-GE" sz="7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100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ka-GE" sz="7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საჭიროებისამებრ: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სარდალი, სარდლები;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სასულიერო პირები;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თძ-ის მმართველობა;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სამოქალაქო ოფისი;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მინისტრის მოადგილე.</a:t>
                      </a:r>
                      <a:endParaRPr b="0"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302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ყაზარმა (სერჟანტთა აკადემია);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საწვრთნელი არეალი (დ/პ კოჯორი);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სასადილო;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სპორტული მოედანი.</a:t>
                      </a:r>
                      <a:endParaRPr sz="1400" u="none" cap="none" strike="noStrike"/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საველე ინვენტარი;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ამბულანსი - 1 (ერთი) ერთ;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ინდივიდუალური აღჭურვილობა;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პეტის წყალი;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შეიარაღება.</a:t>
                      </a:r>
                      <a:endParaRPr sz="1400" u="none" cap="none" strike="noStrike"/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pic>
        <p:nvPicPr>
          <p:cNvPr descr="d:\vkartsivadze\Desktop\ემბლემა\genshtabi.png" id="197" name="Google Shape;19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18408" y="4124773"/>
            <a:ext cx="232248" cy="23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ემბლემა.jpg" id="198" name="Google Shape;198;p7"/>
          <p:cNvPicPr preferRelativeResize="0"/>
          <p:nvPr/>
        </p:nvPicPr>
        <p:blipFill rotWithShape="1">
          <a:blip r:embed="rId7">
            <a:alphaModFix/>
          </a:blip>
          <a:srcRect b="61277" l="0" r="56893" t="0"/>
          <a:stretch/>
        </p:blipFill>
        <p:spPr>
          <a:xfrm>
            <a:off x="74362" y="4145723"/>
            <a:ext cx="186462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/>
          <p:nvPr/>
        </p:nvSpPr>
        <p:spPr>
          <a:xfrm>
            <a:off x="105156" y="769864"/>
            <a:ext cx="11985244" cy="44371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ka-GE" sz="14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მიზანი:</a:t>
            </a:r>
            <a:r>
              <a:rPr b="1" i="0" lang="ka-GE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0" i="0" lang="ka-G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პროექტის მიზანია ახალგაზრდა თაობაში პატრიოტული სულისკვეთების ამაღლება, ჯანსაღი ცხოვრების წესის პოპულარიზაცია და მომავალი თაობის ინფორმირებულობის გაზრდა ქართული ჯარის შესახებ.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4" name="Google Shape;204;p8"/>
          <p:cNvGraphicFramePr/>
          <p:nvPr/>
        </p:nvGraphicFramePr>
        <p:xfrm>
          <a:off x="77084" y="54919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{B154F34D-1DEE-41DA-825B-5B6BA550A736}</a:tableStyleId>
              </a:tblPr>
              <a:tblGrid>
                <a:gridCol w="2970625"/>
                <a:gridCol w="2970625"/>
                <a:gridCol w="2970625"/>
                <a:gridCol w="2970625"/>
              </a:tblGrid>
              <a:tr h="195925">
                <a:tc gridSpan="4">
                  <a:txBody>
                    <a:bodyPr/>
                    <a:lstStyle/>
                    <a:p>
                      <a:pPr indent="0" lvl="0" marL="635" marR="3175" rtl="0" algn="ctr">
                        <a:lnSpc>
                          <a:spcPct val="1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დღე - 3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 hMerge="1"/>
              </a:tr>
              <a:tr h="184500"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07:30 – 08:30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10:00 – 14:00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16:00– 19:00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20:30– 22:00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</a:tr>
              <a:tr h="976125">
                <a:tc>
                  <a:txBody>
                    <a:bodyPr/>
                    <a:lstStyle/>
                    <a:p>
                      <a:pPr indent="-50800" lvl="0" marL="361950" marR="7620" rtl="0" algn="just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დილის გამამხნევებელი ვარჯიში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წინაღობათა ზოლის გადალახვა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ნავიაგაცია (თეორია/პრაქტიკული)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სამხედრო ისტორიკოსის საათი;</a:t>
                      </a:r>
                      <a:endParaRPr sz="1400" u="none" cap="none" strike="noStrike"/>
                    </a:p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ქართული საბრძოლო იარაღის გაცნობა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</a:tr>
            </a:tbl>
          </a:graphicData>
        </a:graphic>
      </p:graphicFrame>
      <p:grpSp>
        <p:nvGrpSpPr>
          <p:cNvPr id="205" name="Google Shape;205;p8"/>
          <p:cNvGrpSpPr/>
          <p:nvPr/>
        </p:nvGrpSpPr>
        <p:grpSpPr>
          <a:xfrm>
            <a:off x="3931007" y="1277621"/>
            <a:ext cx="1974493" cy="2297319"/>
            <a:chOff x="93412" y="3628643"/>
            <a:chExt cx="2122457" cy="1890309"/>
          </a:xfrm>
        </p:grpSpPr>
        <p:sp>
          <p:nvSpPr>
            <p:cNvPr id="206" name="Google Shape;206;p8"/>
            <p:cNvSpPr/>
            <p:nvPr/>
          </p:nvSpPr>
          <p:spPr>
            <a:xfrm>
              <a:off x="93412" y="3628643"/>
              <a:ext cx="2122457" cy="1890309"/>
            </a:xfrm>
            <a:custGeom>
              <a:rect b="b" l="l" r="r" t="t"/>
              <a:pathLst>
                <a:path extrusionOk="0" h="1744979" w="1853564">
                  <a:moveTo>
                    <a:pt x="0" y="1744980"/>
                  </a:moveTo>
                  <a:lnTo>
                    <a:pt x="1853183" y="1744980"/>
                  </a:lnTo>
                  <a:lnTo>
                    <a:pt x="1853183" y="0"/>
                  </a:lnTo>
                  <a:lnTo>
                    <a:pt x="0" y="0"/>
                  </a:lnTo>
                  <a:lnTo>
                    <a:pt x="0" y="1744980"/>
                  </a:lnTo>
                  <a:close/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188739" y="3692893"/>
              <a:ext cx="2027130" cy="94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332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1"/>
                <a:buFont typeface="Arial"/>
                <a:buNone/>
              </a:pPr>
              <a:r>
                <a:rPr b="1" i="0" lang="ka-GE" sz="1051" u="sng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სამედიცინო მხარდაჭერა:</a:t>
              </a:r>
              <a:endParaRPr b="0" i="0" sz="1051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როლი-1: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განხორციელდება ადგილზე;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როლი-2: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განხორციელდება დაშავებული გადაყვანა სამოქალაქო კლინიკაში;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ამბულანსი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- 1 (ერთი);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სამედიცინო პერსონალი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- 2 (ორი) მოსამსახურე;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საჰაერო ევაკუაცია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- არ განიხილება.</a:t>
              </a:r>
              <a:endParaRPr b="0" i="0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208" name="Google Shape;208;p8"/>
          <p:cNvSpPr txBox="1"/>
          <p:nvPr/>
        </p:nvSpPr>
        <p:spPr>
          <a:xfrm>
            <a:off x="168647" y="1277622"/>
            <a:ext cx="3717554" cy="2082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1" i="0" lang="ka-GE" sz="1051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დღის განრიგი: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07:30-07:35 - დილის ადგომა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07:35-</a:t>
            </a: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08:30 </a:t>
            </a: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მოწყობა და დილის გამამხნევებელი ვარჯიში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08:30-09:30 - საუზმე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09:30-10:00 </a:t>
            </a: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მეცადინეობისთვის მომზადება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10:00-14:00 - </a:t>
            </a:r>
            <a:r>
              <a:rPr b="1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წინაღობათა ზოლის გადალახვა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14:00-16:00 - სადილი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16:00-19:00 - </a:t>
            </a:r>
            <a:r>
              <a:rPr b="1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ტოპოგრაფია, სამხედრო ნავიგაცია (თეორია/პრაქტიკა)</a:t>
            </a:r>
            <a:endParaRPr b="1" i="0" sz="105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19:00-20:30 - ვახშამი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20:30-22:00 - </a:t>
            </a:r>
            <a:r>
              <a:rPr b="0" i="1" lang="ka-GE" sz="1051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სამხედრო ისტორიკოსის საათი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22:00 - გასაყრისი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93413" y="1263908"/>
            <a:ext cx="3792788" cy="2311033"/>
          </a:xfrm>
          <a:custGeom>
            <a:rect b="b" l="l" r="r" t="t"/>
            <a:pathLst>
              <a:path extrusionOk="0" h="1511935" w="3992879">
                <a:moveTo>
                  <a:pt x="0" y="1511808"/>
                </a:moveTo>
                <a:lnTo>
                  <a:pt x="3992879" y="1511808"/>
                </a:lnTo>
                <a:lnTo>
                  <a:pt x="3992879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508000" y="0"/>
            <a:ext cx="11074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ka-GE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პროექტი „ჯარის ბანაკი“ - დღე-3 (სამშაბათი)</a:t>
            </a:r>
            <a:endParaRPr b="1" i="0" sz="2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11" name="Google Shape;2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7988" y="889980"/>
            <a:ext cx="6151559" cy="410103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2" name="Google Shape;212;p8"/>
          <p:cNvSpPr/>
          <p:nvPr/>
        </p:nvSpPr>
        <p:spPr>
          <a:xfrm>
            <a:off x="184894" y="626701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7947769" y="409313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3191129" y="6259965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6091663" y="6257965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9621751" y="266142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10039389" y="279139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9886583" y="2584511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6000865" y="1283738"/>
            <a:ext cx="614580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a-G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სერჟანტთა აკადემია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9815568" y="2111524"/>
            <a:ext cx="1022102" cy="253916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ადმ. შენობა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837974" y="4145723"/>
            <a:ext cx="1560399" cy="253916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სპორტული მოედანი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9065992" y="6232806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23" name="Google Shape;223;p8"/>
          <p:cNvGrpSpPr/>
          <p:nvPr/>
        </p:nvGrpSpPr>
        <p:grpSpPr>
          <a:xfrm>
            <a:off x="6117432" y="1800463"/>
            <a:ext cx="2259938" cy="1013988"/>
            <a:chOff x="1526149" y="4489794"/>
            <a:chExt cx="2259938" cy="1013988"/>
          </a:xfrm>
        </p:grpSpPr>
        <p:sp>
          <p:nvSpPr>
            <p:cNvPr id="224" name="Google Shape;224;p8"/>
            <p:cNvSpPr/>
            <p:nvPr/>
          </p:nvSpPr>
          <p:spPr>
            <a:xfrm>
              <a:off x="1532780" y="4500375"/>
              <a:ext cx="2253307" cy="994354"/>
            </a:xfrm>
            <a:prstGeom prst="wedgeRectCallout">
              <a:avLst>
                <a:gd fmla="val 83930" name="adj1"/>
                <a:gd fmla="val -423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5" name="Google Shape;22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26149" y="4489794"/>
              <a:ext cx="2253307" cy="10139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6" name="Google Shape;226;p8"/>
          <p:cNvGrpSpPr/>
          <p:nvPr/>
        </p:nvGrpSpPr>
        <p:grpSpPr>
          <a:xfrm>
            <a:off x="10727895" y="3640861"/>
            <a:ext cx="1391717" cy="1715135"/>
            <a:chOff x="10755054" y="3649914"/>
            <a:chExt cx="1391717" cy="1715135"/>
          </a:xfrm>
        </p:grpSpPr>
        <p:pic>
          <p:nvPicPr>
            <p:cNvPr id="227" name="Google Shape;227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55054" y="3649914"/>
              <a:ext cx="1379710" cy="17151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8"/>
            <p:cNvSpPr/>
            <p:nvPr/>
          </p:nvSpPr>
          <p:spPr>
            <a:xfrm>
              <a:off x="10773261" y="3649914"/>
              <a:ext cx="1373510" cy="1710389"/>
            </a:xfrm>
            <a:prstGeom prst="wedgeRectCallout">
              <a:avLst>
                <a:gd fmla="val -109701" name="adj1"/>
                <a:gd fmla="val -94080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8"/>
          <p:cNvSpPr/>
          <p:nvPr/>
        </p:nvSpPr>
        <p:spPr>
          <a:xfrm>
            <a:off x="8509084" y="290846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0" name="Google Shape;230;p8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  <p:grpSp>
        <p:nvGrpSpPr>
          <p:cNvPr id="231" name="Google Shape;231;p8"/>
          <p:cNvGrpSpPr/>
          <p:nvPr/>
        </p:nvGrpSpPr>
        <p:grpSpPr>
          <a:xfrm>
            <a:off x="74362" y="3643564"/>
            <a:ext cx="5788275" cy="1727835"/>
            <a:chOff x="4000246" y="3830954"/>
            <a:chExt cx="5138420" cy="1727835"/>
          </a:xfrm>
        </p:grpSpPr>
        <p:sp>
          <p:nvSpPr>
            <p:cNvPr id="232" name="Google Shape;232;p8"/>
            <p:cNvSpPr/>
            <p:nvPr/>
          </p:nvSpPr>
          <p:spPr>
            <a:xfrm>
              <a:off x="4006596" y="4333113"/>
              <a:ext cx="5125720" cy="1219326"/>
            </a:xfrm>
            <a:custGeom>
              <a:rect b="b" l="l" r="r" t="t"/>
              <a:pathLst>
                <a:path extrusionOk="0" h="1135379" w="5125720">
                  <a:moveTo>
                    <a:pt x="2090127" y="0"/>
                  </a:moveTo>
                  <a:lnTo>
                    <a:pt x="1114806" y="0"/>
                  </a:lnTo>
                  <a:lnTo>
                    <a:pt x="0" y="0"/>
                  </a:lnTo>
                  <a:lnTo>
                    <a:pt x="0" y="1135380"/>
                  </a:lnTo>
                  <a:lnTo>
                    <a:pt x="1114806" y="1135380"/>
                  </a:lnTo>
                  <a:lnTo>
                    <a:pt x="2090127" y="1135380"/>
                  </a:lnTo>
                  <a:lnTo>
                    <a:pt x="2090127" y="0"/>
                  </a:lnTo>
                  <a:close/>
                </a:path>
                <a:path extrusionOk="0" h="1135379" w="5125720">
                  <a:moveTo>
                    <a:pt x="3074136" y="0"/>
                  </a:moveTo>
                  <a:lnTo>
                    <a:pt x="2090166" y="0"/>
                  </a:lnTo>
                  <a:lnTo>
                    <a:pt x="2090166" y="1135380"/>
                  </a:lnTo>
                  <a:lnTo>
                    <a:pt x="3074136" y="1135380"/>
                  </a:lnTo>
                  <a:lnTo>
                    <a:pt x="3074136" y="0"/>
                  </a:lnTo>
                  <a:close/>
                </a:path>
                <a:path extrusionOk="0" h="1135379" w="5125720">
                  <a:moveTo>
                    <a:pt x="4209516" y="0"/>
                  </a:moveTo>
                  <a:lnTo>
                    <a:pt x="3074162" y="0"/>
                  </a:lnTo>
                  <a:lnTo>
                    <a:pt x="3074162" y="1135380"/>
                  </a:lnTo>
                  <a:lnTo>
                    <a:pt x="4209516" y="1135380"/>
                  </a:lnTo>
                  <a:lnTo>
                    <a:pt x="4209516" y="0"/>
                  </a:lnTo>
                  <a:close/>
                </a:path>
                <a:path extrusionOk="0" h="1135379" w="5125720">
                  <a:moveTo>
                    <a:pt x="5125415" y="0"/>
                  </a:moveTo>
                  <a:lnTo>
                    <a:pt x="4209542" y="0"/>
                  </a:lnTo>
                  <a:lnTo>
                    <a:pt x="4209542" y="1135380"/>
                  </a:lnTo>
                  <a:lnTo>
                    <a:pt x="5125415" y="1135380"/>
                  </a:lnTo>
                  <a:lnTo>
                    <a:pt x="512541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4006596" y="3837254"/>
              <a:ext cx="5125720" cy="168275"/>
            </a:xfrm>
            <a:custGeom>
              <a:rect b="b" l="l" r="r" t="t"/>
              <a:pathLst>
                <a:path extrusionOk="0" h="168275" w="5125720">
                  <a:moveTo>
                    <a:pt x="5125338" y="0"/>
                  </a:moveTo>
                  <a:lnTo>
                    <a:pt x="0" y="0"/>
                  </a:lnTo>
                  <a:lnTo>
                    <a:pt x="0" y="168198"/>
                  </a:lnTo>
                  <a:lnTo>
                    <a:pt x="5125338" y="168198"/>
                  </a:lnTo>
                  <a:lnTo>
                    <a:pt x="5125338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4000246" y="4005452"/>
              <a:ext cx="5138420" cy="0"/>
            </a:xfrm>
            <a:custGeom>
              <a:rect b="b" l="l" r="r" t="t"/>
              <a:pathLst>
                <a:path extrusionOk="0" h="120000" w="5138420">
                  <a:moveTo>
                    <a:pt x="0" y="0"/>
                  </a:moveTo>
                  <a:lnTo>
                    <a:pt x="5138038" y="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4006596" y="3830954"/>
              <a:ext cx="5125720" cy="1727835"/>
            </a:xfrm>
            <a:custGeom>
              <a:rect b="b" l="l" r="r" t="t"/>
              <a:pathLst>
                <a:path extrusionOk="0" h="1727835" w="5125720">
                  <a:moveTo>
                    <a:pt x="0" y="0"/>
                  </a:moveTo>
                  <a:lnTo>
                    <a:pt x="0" y="1727708"/>
                  </a:lnTo>
                </a:path>
                <a:path extrusionOk="0" h="1727835" w="5125720">
                  <a:moveTo>
                    <a:pt x="5125338" y="0"/>
                  </a:moveTo>
                  <a:lnTo>
                    <a:pt x="5125338" y="1727708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4000246" y="3837304"/>
              <a:ext cx="5138420" cy="1715135"/>
            </a:xfrm>
            <a:custGeom>
              <a:rect b="b" l="l" r="r" t="t"/>
              <a:pathLst>
                <a:path extrusionOk="0" h="1715135" w="5138420">
                  <a:moveTo>
                    <a:pt x="0" y="0"/>
                  </a:moveTo>
                  <a:lnTo>
                    <a:pt x="5138038" y="0"/>
                  </a:lnTo>
                </a:path>
                <a:path extrusionOk="0" h="1715135" w="5138420">
                  <a:moveTo>
                    <a:pt x="0" y="1715008"/>
                  </a:moveTo>
                  <a:lnTo>
                    <a:pt x="5138038" y="1715008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aphicFrame>
        <p:nvGraphicFramePr>
          <p:cNvPr id="237" name="Google Shape;237;p8"/>
          <p:cNvGraphicFramePr/>
          <p:nvPr/>
        </p:nvGraphicFramePr>
        <p:xfrm>
          <a:off x="74364" y="36581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{B154F34D-1DEE-41DA-825B-5B6BA550A736}</a:tableStyleId>
              </a:tblPr>
              <a:tblGrid>
                <a:gridCol w="1217400"/>
                <a:gridCol w="1059450"/>
                <a:gridCol w="1069100"/>
                <a:gridCol w="1242225"/>
                <a:gridCol w="1195050"/>
              </a:tblGrid>
              <a:tr h="183250">
                <a:tc gridSpan="3">
                  <a:txBody>
                    <a:bodyPr/>
                    <a:lstStyle/>
                    <a:p>
                      <a:pPr indent="0" lvl="0" marL="2597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პირადი შემადგენლობა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საჭირო რესურსები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81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  <a:tc hMerge="1"/>
              </a:tr>
              <a:tr h="320675">
                <a:tc>
                  <a:txBody>
                    <a:bodyPr/>
                    <a:lstStyle/>
                    <a:p>
                      <a:pPr indent="0" lvl="0" marL="63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ინსტრუქტორები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სამიზნე აუდიტორია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მოწვეული სტუმარი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ინფრასტრუქტურა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მატ-ტექ. ქონება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</a:tr>
              <a:tr h="1186225">
                <a:tc>
                  <a:txBody>
                    <a:bodyPr/>
                    <a:lstStyle/>
                    <a:p>
                      <a:pPr indent="0" lvl="0" marL="288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ka-GE" sz="8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სულ: 31 ს/მ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3017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მმართველობა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 ს/მ;</a:t>
                      </a:r>
                      <a:endParaRPr b="1"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ოცეულის მეთაური ან სერჟანტი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 ს/მ</a:t>
                      </a: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1400" u="none" cap="none" strike="noStrike"/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მანდილოსანი ინსტრუქტორები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6 ს/მ</a:t>
                      </a: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1400" u="none" cap="none" strike="noStrike"/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ვაჟი ინსტრუქტორები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18 ს/მ.</a:t>
                      </a:r>
                      <a:endParaRPr sz="1400" u="none" cap="none" strike="noStrike"/>
                    </a:p>
                  </a:txBody>
                  <a:tcPr marT="3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330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ka-GE" sz="7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სულ - 101.</a:t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1450" lvl="0" marL="206375" marR="9398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პასუხისმგებელი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- 1;</a:t>
                      </a:r>
                      <a:endParaRPr sz="1400" u="none" cap="none" strike="noStrike"/>
                    </a:p>
                    <a:p>
                      <a:pPr indent="-171450" lvl="0" marL="206375" marR="9398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მოსწავლეები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- </a:t>
                      </a:r>
                      <a:r>
                        <a:rPr b="1" lang="ka-GE" sz="7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100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ka-GE" sz="7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საჭიროებისამებრ: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სარდალი, სარდლები;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სასულიერო პირები;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თძ-ის მმართველობა;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სამოქალაქო ოფისი;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მინისტრის მოადგილე.</a:t>
                      </a:r>
                      <a:endParaRPr b="0"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302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ყაზარმა (სერჟანტთა აკადემია);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საწვრთნელი არეალი (დ/პ კოჯორი);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სასადილო;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სპორტული მოედანი.</a:t>
                      </a:r>
                      <a:endParaRPr sz="1400" u="none" cap="none" strike="noStrike"/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ინდივიდუალური აღჭურვილობა;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ამბულანსი - 1 (ერთი) ერთ;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ინდივიდუალური აღჭურვილობა;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კომპასი და რუკა;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პეტის წყალი.</a:t>
                      </a:r>
                      <a:endParaRPr sz="1400" u="none" cap="none" strike="noStrike"/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pic>
        <p:nvPicPr>
          <p:cNvPr descr="d:\vkartsivadze\Desktop\ემბლემა\genshtabi.png" id="238" name="Google Shape;23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18408" y="4124773"/>
            <a:ext cx="232248" cy="23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ემბლემა.jpg" id="239" name="Google Shape;239;p8"/>
          <p:cNvPicPr preferRelativeResize="0"/>
          <p:nvPr/>
        </p:nvPicPr>
        <p:blipFill rotWithShape="1">
          <a:blip r:embed="rId7">
            <a:alphaModFix/>
          </a:blip>
          <a:srcRect b="61277" l="0" r="56893" t="0"/>
          <a:stretch/>
        </p:blipFill>
        <p:spPr>
          <a:xfrm>
            <a:off x="74362" y="4145723"/>
            <a:ext cx="186462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"/>
          <p:cNvSpPr txBox="1"/>
          <p:nvPr/>
        </p:nvSpPr>
        <p:spPr>
          <a:xfrm>
            <a:off x="105156" y="769864"/>
            <a:ext cx="11985244" cy="44371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ka-GE" sz="14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მიზანი:</a:t>
            </a:r>
            <a:r>
              <a:rPr b="1" i="0" lang="ka-GE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0" i="0" lang="ka-G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პროექტის მიზანია ახალგაზრდა თაობაში პატრიოტული სულისკვეთების ამაღლება, ჯანსაღი ცხოვრების წესის პოპულარიზაცია და მომავალი თაობის ინფორმირებულობის გაზრდა ქართული ჯარის შესახებ.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5" name="Google Shape;245;p9"/>
          <p:cNvGraphicFramePr/>
          <p:nvPr/>
        </p:nvGraphicFramePr>
        <p:xfrm>
          <a:off x="77084" y="54919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{B154F34D-1DEE-41DA-825B-5B6BA550A736}</a:tableStyleId>
              </a:tblPr>
              <a:tblGrid>
                <a:gridCol w="2975175"/>
                <a:gridCol w="2975175"/>
                <a:gridCol w="2975175"/>
                <a:gridCol w="2975175"/>
              </a:tblGrid>
              <a:tr h="195925">
                <a:tc gridSpan="4">
                  <a:txBody>
                    <a:bodyPr/>
                    <a:lstStyle/>
                    <a:p>
                      <a:pPr indent="0" lvl="0" marL="635" marR="3175" rtl="0" algn="ctr">
                        <a:lnSpc>
                          <a:spcPct val="1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დღე - 4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 hMerge="1"/>
              </a:tr>
              <a:tr h="184500"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07:30 – 08:30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10:00 – 18:00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18:00– 19:00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20:30– 22:00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</a:tr>
              <a:tr h="976125">
                <a:tc>
                  <a:txBody>
                    <a:bodyPr/>
                    <a:lstStyle/>
                    <a:p>
                      <a:pPr indent="-50800" lvl="0" marL="361950" marR="7620" rtl="0" algn="just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დილის გამამხნევებელი ვარჯიში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პირველი სამედიცინო დახმარება</a:t>
                      </a:r>
                      <a:endParaRPr sz="1400" u="none" cap="none" strike="noStrike"/>
                    </a:p>
                    <a:p>
                      <a:pPr indent="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დაშავებულის ევაკუაცია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თვითგადარჩენა:</a:t>
                      </a:r>
                      <a:endParaRPr sz="1400" u="none" cap="none" strike="noStrike"/>
                    </a:p>
                    <a:p>
                      <a:pPr indent="-171450" lvl="1" marL="7048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თავშესაფრის მოწყობა;</a:t>
                      </a:r>
                      <a:endParaRPr sz="1400" u="none" cap="none" strike="noStrike"/>
                    </a:p>
                    <a:p>
                      <a:pPr indent="-171450" lvl="1" marL="7048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წყლის მოპოვება;</a:t>
                      </a:r>
                      <a:endParaRPr sz="1400" u="none" cap="none" strike="noStrike"/>
                    </a:p>
                    <a:p>
                      <a:pPr indent="-171450" lvl="1" marL="7048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მახეების სახეები.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მოწვეული სტუმარი (სპეცდანიშნულება/ სნაიპერი)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</a:tr>
            </a:tbl>
          </a:graphicData>
        </a:graphic>
      </p:graphicFrame>
      <p:grpSp>
        <p:nvGrpSpPr>
          <p:cNvPr id="246" name="Google Shape;246;p9"/>
          <p:cNvGrpSpPr/>
          <p:nvPr/>
        </p:nvGrpSpPr>
        <p:grpSpPr>
          <a:xfrm>
            <a:off x="3931007" y="1277621"/>
            <a:ext cx="1974493" cy="2297319"/>
            <a:chOff x="93412" y="3628643"/>
            <a:chExt cx="2122457" cy="1890309"/>
          </a:xfrm>
        </p:grpSpPr>
        <p:sp>
          <p:nvSpPr>
            <p:cNvPr id="247" name="Google Shape;247;p9"/>
            <p:cNvSpPr/>
            <p:nvPr/>
          </p:nvSpPr>
          <p:spPr>
            <a:xfrm>
              <a:off x="93412" y="3628643"/>
              <a:ext cx="2122457" cy="1890309"/>
            </a:xfrm>
            <a:custGeom>
              <a:rect b="b" l="l" r="r" t="t"/>
              <a:pathLst>
                <a:path extrusionOk="0" h="1744979" w="1853564">
                  <a:moveTo>
                    <a:pt x="0" y="1744980"/>
                  </a:moveTo>
                  <a:lnTo>
                    <a:pt x="1853183" y="1744980"/>
                  </a:lnTo>
                  <a:lnTo>
                    <a:pt x="1853183" y="0"/>
                  </a:lnTo>
                  <a:lnTo>
                    <a:pt x="0" y="0"/>
                  </a:lnTo>
                  <a:lnTo>
                    <a:pt x="0" y="1744980"/>
                  </a:lnTo>
                  <a:close/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9"/>
            <p:cNvSpPr txBox="1"/>
            <p:nvPr/>
          </p:nvSpPr>
          <p:spPr>
            <a:xfrm>
              <a:off x="188739" y="3692893"/>
              <a:ext cx="2027130" cy="94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332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1"/>
                <a:buFont typeface="Arial"/>
                <a:buNone/>
              </a:pPr>
              <a:r>
                <a:rPr b="1" i="0" lang="ka-GE" sz="1051" u="sng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სამედიცინო მხარდაჭერა:</a:t>
              </a:r>
              <a:endParaRPr b="0" i="0" sz="1051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როლი-1: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განხორციელდება ადგილზე;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როლი-2: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განხორციელდება დაშავებული გადაყვანა სამოქალაქო კლინიკაში;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ამბულანსი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- 1 (ერთი);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სამედიცინო პერსონალი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- 2 (ორი) მოსამსახურე;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საჰაერო ევაკუაცია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- არ განიხილება.</a:t>
              </a:r>
              <a:endParaRPr b="0" i="0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249" name="Google Shape;249;p9"/>
          <p:cNvSpPr txBox="1"/>
          <p:nvPr/>
        </p:nvSpPr>
        <p:spPr>
          <a:xfrm>
            <a:off x="132435" y="1277622"/>
            <a:ext cx="3717554" cy="2243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1" i="0" lang="ka-GE" sz="1051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დღის განრიგი: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07:30-07:35 - დილის ადგომა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07:35-08:30 - მოწყობა და დილის გამამხნევებელი ვარჯიში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08:30-09:30 - საუზმე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09:30-10:00 - მეცადინეობისთვის მომზადება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10:00-14:00 - </a:t>
            </a:r>
            <a:r>
              <a:rPr b="1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პირველი სამედიცინო დახმარება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14:00-16:00 - სადილი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16:00-18:00 - </a:t>
            </a:r>
            <a:r>
              <a:rPr b="1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პირველი სამედიცინო დახმარება (გაგრძელება)</a:t>
            </a:r>
            <a:endParaRPr b="0" i="0" sz="1051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18:00-</a:t>
            </a: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19:00 </a:t>
            </a: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- </a:t>
            </a:r>
            <a:r>
              <a:rPr b="1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თვითგადარჩენა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19:00-20:00 - ვახშამი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20:00-22:00 - </a:t>
            </a:r>
            <a:r>
              <a:rPr b="0" i="1" lang="ka-GE" sz="1051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მოწვეული სტუმარი (სპეცდანიშნულება/ სნაიპერი)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22:00 - გასაყრისი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93413" y="1263908"/>
            <a:ext cx="3792788" cy="2311033"/>
          </a:xfrm>
          <a:custGeom>
            <a:rect b="b" l="l" r="r" t="t"/>
            <a:pathLst>
              <a:path extrusionOk="0" h="1511935" w="3992879">
                <a:moveTo>
                  <a:pt x="0" y="1511808"/>
                </a:moveTo>
                <a:lnTo>
                  <a:pt x="3992879" y="1511808"/>
                </a:lnTo>
                <a:lnTo>
                  <a:pt x="3992879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508000" y="0"/>
            <a:ext cx="11074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ka-GE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პროექტი „ჯარის ბანაკი“ - დღე-4 (ოთხშაბათი)</a:t>
            </a:r>
            <a:endParaRPr b="1" i="0" sz="2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52" name="Google Shape;25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5113" y="1280505"/>
            <a:ext cx="6151558" cy="410103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3" name="Google Shape;253;p9"/>
          <p:cNvSpPr/>
          <p:nvPr/>
        </p:nvSpPr>
        <p:spPr>
          <a:xfrm>
            <a:off x="148682" y="626701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7947769" y="409313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3113099" y="6226953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10005280" y="271589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9088041" y="626189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8" name="Google Shape;258;p9"/>
          <p:cNvSpPr txBox="1"/>
          <p:nvPr/>
        </p:nvSpPr>
        <p:spPr>
          <a:xfrm>
            <a:off x="6000865" y="1283738"/>
            <a:ext cx="614580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a-G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სერჟანტთა აკადემია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 txBox="1"/>
          <p:nvPr/>
        </p:nvSpPr>
        <p:spPr>
          <a:xfrm>
            <a:off x="9815568" y="2111524"/>
            <a:ext cx="1022102" cy="253916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ადმ. შენობა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9"/>
          <p:cNvSpPr txBox="1"/>
          <p:nvPr/>
        </p:nvSpPr>
        <p:spPr>
          <a:xfrm>
            <a:off x="8837974" y="4145723"/>
            <a:ext cx="1560399" cy="253916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სპორტული მოედანი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6097778" y="6226953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9556828" y="257817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9205370" y="256512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64" name="Google Shape;264;p9"/>
          <p:cNvGrpSpPr/>
          <p:nvPr/>
        </p:nvGrpSpPr>
        <p:grpSpPr>
          <a:xfrm>
            <a:off x="6035952" y="1718986"/>
            <a:ext cx="2259938" cy="1013988"/>
            <a:chOff x="1526149" y="4489794"/>
            <a:chExt cx="2259938" cy="1013988"/>
          </a:xfrm>
        </p:grpSpPr>
        <p:sp>
          <p:nvSpPr>
            <p:cNvPr id="265" name="Google Shape;265;p9"/>
            <p:cNvSpPr/>
            <p:nvPr/>
          </p:nvSpPr>
          <p:spPr>
            <a:xfrm>
              <a:off x="1532780" y="4500375"/>
              <a:ext cx="2253307" cy="994354"/>
            </a:xfrm>
            <a:prstGeom prst="wedgeRectCallout">
              <a:avLst>
                <a:gd fmla="val 86743" name="adj1"/>
                <a:gd fmla="val 20518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6" name="Google Shape;26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26149" y="4489794"/>
              <a:ext cx="2253307" cy="10139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7" name="Google Shape;267;p9"/>
          <p:cNvGrpSpPr/>
          <p:nvPr/>
        </p:nvGrpSpPr>
        <p:grpSpPr>
          <a:xfrm>
            <a:off x="10874909" y="3719276"/>
            <a:ext cx="1289967" cy="1645773"/>
            <a:chOff x="10874909" y="3719276"/>
            <a:chExt cx="1289967" cy="1645773"/>
          </a:xfrm>
        </p:grpSpPr>
        <p:pic>
          <p:nvPicPr>
            <p:cNvPr id="268" name="Google Shape;268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874909" y="3719276"/>
              <a:ext cx="1234330" cy="1645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9"/>
            <p:cNvSpPr/>
            <p:nvPr/>
          </p:nvSpPr>
          <p:spPr>
            <a:xfrm>
              <a:off x="10893115" y="3719276"/>
              <a:ext cx="1271761" cy="1641027"/>
            </a:xfrm>
            <a:prstGeom prst="wedgeRectCallout">
              <a:avLst>
                <a:gd fmla="val -135408" name="adj1"/>
                <a:gd fmla="val -110489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9"/>
          <p:cNvGrpSpPr/>
          <p:nvPr/>
        </p:nvGrpSpPr>
        <p:grpSpPr>
          <a:xfrm>
            <a:off x="6016220" y="3845781"/>
            <a:ext cx="1830027" cy="1510083"/>
            <a:chOff x="6016220" y="3845781"/>
            <a:chExt cx="1830027" cy="1510083"/>
          </a:xfrm>
        </p:grpSpPr>
        <p:pic>
          <p:nvPicPr>
            <p:cNvPr id="271" name="Google Shape;271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16220" y="3845781"/>
              <a:ext cx="1830026" cy="15062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9"/>
            <p:cNvSpPr/>
            <p:nvPr/>
          </p:nvSpPr>
          <p:spPr>
            <a:xfrm>
              <a:off x="6016221" y="3845781"/>
              <a:ext cx="1830026" cy="1510083"/>
            </a:xfrm>
            <a:prstGeom prst="wedgeRectCallout">
              <a:avLst>
                <a:gd fmla="val 165898" name="adj1"/>
                <a:gd fmla="val -112579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9"/>
          <p:cNvSpPr/>
          <p:nvPr/>
        </p:nvSpPr>
        <p:spPr>
          <a:xfrm>
            <a:off x="8516628" y="293189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4" name="Google Shape;274;p9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  <p:grpSp>
        <p:nvGrpSpPr>
          <p:cNvPr id="275" name="Google Shape;275;p9"/>
          <p:cNvGrpSpPr/>
          <p:nvPr/>
        </p:nvGrpSpPr>
        <p:grpSpPr>
          <a:xfrm>
            <a:off x="74362" y="3643564"/>
            <a:ext cx="5788275" cy="1727835"/>
            <a:chOff x="4000246" y="3830954"/>
            <a:chExt cx="5138420" cy="1727835"/>
          </a:xfrm>
        </p:grpSpPr>
        <p:sp>
          <p:nvSpPr>
            <p:cNvPr id="276" name="Google Shape;276;p9"/>
            <p:cNvSpPr/>
            <p:nvPr/>
          </p:nvSpPr>
          <p:spPr>
            <a:xfrm>
              <a:off x="4006596" y="4333113"/>
              <a:ext cx="5125720" cy="1219326"/>
            </a:xfrm>
            <a:custGeom>
              <a:rect b="b" l="l" r="r" t="t"/>
              <a:pathLst>
                <a:path extrusionOk="0" h="1135379" w="5125720">
                  <a:moveTo>
                    <a:pt x="2090127" y="0"/>
                  </a:moveTo>
                  <a:lnTo>
                    <a:pt x="1114806" y="0"/>
                  </a:lnTo>
                  <a:lnTo>
                    <a:pt x="0" y="0"/>
                  </a:lnTo>
                  <a:lnTo>
                    <a:pt x="0" y="1135380"/>
                  </a:lnTo>
                  <a:lnTo>
                    <a:pt x="1114806" y="1135380"/>
                  </a:lnTo>
                  <a:lnTo>
                    <a:pt x="2090127" y="1135380"/>
                  </a:lnTo>
                  <a:lnTo>
                    <a:pt x="2090127" y="0"/>
                  </a:lnTo>
                  <a:close/>
                </a:path>
                <a:path extrusionOk="0" h="1135379" w="5125720">
                  <a:moveTo>
                    <a:pt x="3074136" y="0"/>
                  </a:moveTo>
                  <a:lnTo>
                    <a:pt x="2090166" y="0"/>
                  </a:lnTo>
                  <a:lnTo>
                    <a:pt x="2090166" y="1135380"/>
                  </a:lnTo>
                  <a:lnTo>
                    <a:pt x="3074136" y="1135380"/>
                  </a:lnTo>
                  <a:lnTo>
                    <a:pt x="3074136" y="0"/>
                  </a:lnTo>
                  <a:close/>
                </a:path>
                <a:path extrusionOk="0" h="1135379" w="5125720">
                  <a:moveTo>
                    <a:pt x="4209516" y="0"/>
                  </a:moveTo>
                  <a:lnTo>
                    <a:pt x="3074162" y="0"/>
                  </a:lnTo>
                  <a:lnTo>
                    <a:pt x="3074162" y="1135380"/>
                  </a:lnTo>
                  <a:lnTo>
                    <a:pt x="4209516" y="1135380"/>
                  </a:lnTo>
                  <a:lnTo>
                    <a:pt x="4209516" y="0"/>
                  </a:lnTo>
                  <a:close/>
                </a:path>
                <a:path extrusionOk="0" h="1135379" w="5125720">
                  <a:moveTo>
                    <a:pt x="5125415" y="0"/>
                  </a:moveTo>
                  <a:lnTo>
                    <a:pt x="4209542" y="0"/>
                  </a:lnTo>
                  <a:lnTo>
                    <a:pt x="4209542" y="1135380"/>
                  </a:lnTo>
                  <a:lnTo>
                    <a:pt x="5125415" y="1135380"/>
                  </a:lnTo>
                  <a:lnTo>
                    <a:pt x="512541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006596" y="3837254"/>
              <a:ext cx="5125720" cy="168275"/>
            </a:xfrm>
            <a:custGeom>
              <a:rect b="b" l="l" r="r" t="t"/>
              <a:pathLst>
                <a:path extrusionOk="0" h="168275" w="5125720">
                  <a:moveTo>
                    <a:pt x="5125338" y="0"/>
                  </a:moveTo>
                  <a:lnTo>
                    <a:pt x="0" y="0"/>
                  </a:lnTo>
                  <a:lnTo>
                    <a:pt x="0" y="168198"/>
                  </a:lnTo>
                  <a:lnTo>
                    <a:pt x="5125338" y="168198"/>
                  </a:lnTo>
                  <a:lnTo>
                    <a:pt x="5125338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4000246" y="4005452"/>
              <a:ext cx="5138420" cy="0"/>
            </a:xfrm>
            <a:custGeom>
              <a:rect b="b" l="l" r="r" t="t"/>
              <a:pathLst>
                <a:path extrusionOk="0" h="120000" w="5138420">
                  <a:moveTo>
                    <a:pt x="0" y="0"/>
                  </a:moveTo>
                  <a:lnTo>
                    <a:pt x="5138038" y="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4006596" y="3830954"/>
              <a:ext cx="5125720" cy="1727835"/>
            </a:xfrm>
            <a:custGeom>
              <a:rect b="b" l="l" r="r" t="t"/>
              <a:pathLst>
                <a:path extrusionOk="0" h="1727835" w="5125720">
                  <a:moveTo>
                    <a:pt x="0" y="0"/>
                  </a:moveTo>
                  <a:lnTo>
                    <a:pt x="0" y="1727708"/>
                  </a:lnTo>
                </a:path>
                <a:path extrusionOk="0" h="1727835" w="5125720">
                  <a:moveTo>
                    <a:pt x="5125338" y="0"/>
                  </a:moveTo>
                  <a:lnTo>
                    <a:pt x="5125338" y="1727708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4000246" y="3837304"/>
              <a:ext cx="5138420" cy="1715135"/>
            </a:xfrm>
            <a:custGeom>
              <a:rect b="b" l="l" r="r" t="t"/>
              <a:pathLst>
                <a:path extrusionOk="0" h="1715135" w="5138420">
                  <a:moveTo>
                    <a:pt x="0" y="0"/>
                  </a:moveTo>
                  <a:lnTo>
                    <a:pt x="5138038" y="0"/>
                  </a:lnTo>
                </a:path>
                <a:path extrusionOk="0" h="1715135" w="5138420">
                  <a:moveTo>
                    <a:pt x="0" y="1715008"/>
                  </a:moveTo>
                  <a:lnTo>
                    <a:pt x="5138038" y="1715008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aphicFrame>
        <p:nvGraphicFramePr>
          <p:cNvPr id="281" name="Google Shape;281;p9"/>
          <p:cNvGraphicFramePr/>
          <p:nvPr/>
        </p:nvGraphicFramePr>
        <p:xfrm>
          <a:off x="74364" y="36581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{B154F34D-1DEE-41DA-825B-5B6BA550A736}</a:tableStyleId>
              </a:tblPr>
              <a:tblGrid>
                <a:gridCol w="1217400"/>
                <a:gridCol w="1059450"/>
                <a:gridCol w="1069100"/>
                <a:gridCol w="1242225"/>
                <a:gridCol w="1195050"/>
              </a:tblGrid>
              <a:tr h="183250">
                <a:tc gridSpan="3">
                  <a:txBody>
                    <a:bodyPr/>
                    <a:lstStyle/>
                    <a:p>
                      <a:pPr indent="0" lvl="0" marL="2597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პირადი შემადგენლობა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საჭირო რესურსები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81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  <a:tc hMerge="1"/>
              </a:tr>
              <a:tr h="320675">
                <a:tc>
                  <a:txBody>
                    <a:bodyPr/>
                    <a:lstStyle/>
                    <a:p>
                      <a:pPr indent="0" lvl="0" marL="63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ინსტრუქტორები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სამიზნე აუდიტორია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მოწვეული სტუმარი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ინფრასტრუქტურა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მატ-ტექ. ქონება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</a:tr>
              <a:tr h="1186225">
                <a:tc>
                  <a:txBody>
                    <a:bodyPr/>
                    <a:lstStyle/>
                    <a:p>
                      <a:pPr indent="0" lvl="0" marL="288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ka-GE" sz="8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სულ: 31 ს/მ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3017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მმართველობა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 ს/მ;</a:t>
                      </a:r>
                      <a:endParaRPr b="1"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ოცეულის მეთაური ან სერჟანტი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 ს/მ</a:t>
                      </a: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1400" u="none" cap="none" strike="noStrike"/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მანდილოსანი ინსტრუქტორები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6 ს/მ</a:t>
                      </a: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1400" u="none" cap="none" strike="noStrike"/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ვაჟი ინსტრუქტორები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18 ს/მ.</a:t>
                      </a:r>
                      <a:endParaRPr sz="1400" u="none" cap="none" strike="noStrike"/>
                    </a:p>
                  </a:txBody>
                  <a:tcPr marT="3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330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ka-GE" sz="7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სულ - 101.</a:t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1450" lvl="0" marL="206375" marR="9398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პასუხისმგებელი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- 1;</a:t>
                      </a:r>
                      <a:endParaRPr sz="1400" u="none" cap="none" strike="noStrike"/>
                    </a:p>
                    <a:p>
                      <a:pPr indent="-171450" lvl="0" marL="206375" marR="9398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მოსწავლეები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- </a:t>
                      </a:r>
                      <a:r>
                        <a:rPr b="1" lang="ka-GE" sz="7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100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ka-GE" sz="7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საჭიროებისამებრ: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სარდალი, სარდლები;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სასულიერო პირები;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თძ-ის მმართველობა;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სამოქალაქო ოფისი;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მინისტრის მოადგილე.</a:t>
                      </a:r>
                      <a:endParaRPr b="0"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302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ყაზარმა (სერჟანტთა აკადემია);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საწვრთნელი არეალი (დ/პ კოჯორი);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სასადილო;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სპორტული მოედანი.</a:t>
                      </a:r>
                      <a:endParaRPr sz="1400" u="none" cap="none" strike="noStrike"/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დიდგორი მედევაკი - 1 (ერთი) ერთ;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ამბულანსი - 1 (ერთი) ერთ;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ინდივიდუალური აღჭურვილობა;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პეტის წყალი.</a:t>
                      </a:r>
                      <a:endParaRPr sz="1400" u="none" cap="none" strike="noStrike"/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pic>
        <p:nvPicPr>
          <p:cNvPr descr="d:\vkartsivadze\Desktop\ემბლემა\genshtabi.png" id="282" name="Google Shape;28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18408" y="4124773"/>
            <a:ext cx="232248" cy="23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ემბლემა.jpg" id="283" name="Google Shape;283;p9"/>
          <p:cNvPicPr preferRelativeResize="0"/>
          <p:nvPr/>
        </p:nvPicPr>
        <p:blipFill rotWithShape="1">
          <a:blip r:embed="rId8">
            <a:alphaModFix/>
          </a:blip>
          <a:srcRect b="61277" l="0" r="56893" t="0"/>
          <a:stretch/>
        </p:blipFill>
        <p:spPr>
          <a:xfrm>
            <a:off x="74362" y="4145723"/>
            <a:ext cx="186462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/>
          <p:nvPr/>
        </p:nvSpPr>
        <p:spPr>
          <a:xfrm>
            <a:off x="105156" y="769864"/>
            <a:ext cx="11985244" cy="44371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9048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ka-GE" sz="14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მიზანი:</a:t>
            </a:r>
            <a:r>
              <a:rPr b="1" i="0" lang="ka-GE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0" i="0" lang="ka-G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პროექტის მიზანია ახალგაზრდა თაობაში პატრიოტული სულისკვეთების ამაღლება, ჯანსაღი ცხოვრების წესის პოპულარიზაცია და მომავალი თაობის ინფორმირებულობის გაზრდა ქართული ჯარის შესახებ.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" name="Google Shape;290;p10"/>
          <p:cNvGrpSpPr/>
          <p:nvPr/>
        </p:nvGrpSpPr>
        <p:grpSpPr>
          <a:xfrm>
            <a:off x="3931007" y="1277621"/>
            <a:ext cx="1974493" cy="2461113"/>
            <a:chOff x="93412" y="3628643"/>
            <a:chExt cx="2122457" cy="2025084"/>
          </a:xfrm>
        </p:grpSpPr>
        <p:sp>
          <p:nvSpPr>
            <p:cNvPr id="291" name="Google Shape;291;p10"/>
            <p:cNvSpPr/>
            <p:nvPr/>
          </p:nvSpPr>
          <p:spPr>
            <a:xfrm>
              <a:off x="93412" y="3628643"/>
              <a:ext cx="2122457" cy="2025084"/>
            </a:xfrm>
            <a:custGeom>
              <a:rect b="b" l="l" r="r" t="t"/>
              <a:pathLst>
                <a:path extrusionOk="0" h="1744979" w="1853564">
                  <a:moveTo>
                    <a:pt x="0" y="1744980"/>
                  </a:moveTo>
                  <a:lnTo>
                    <a:pt x="1853183" y="1744980"/>
                  </a:lnTo>
                  <a:lnTo>
                    <a:pt x="1853183" y="0"/>
                  </a:lnTo>
                  <a:lnTo>
                    <a:pt x="0" y="0"/>
                  </a:lnTo>
                  <a:lnTo>
                    <a:pt x="0" y="1744980"/>
                  </a:lnTo>
                  <a:close/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0"/>
            <p:cNvSpPr txBox="1"/>
            <p:nvPr/>
          </p:nvSpPr>
          <p:spPr>
            <a:xfrm>
              <a:off x="188739" y="3692893"/>
              <a:ext cx="2027130" cy="94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332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1"/>
                <a:buFont typeface="Arial"/>
                <a:buNone/>
              </a:pPr>
              <a:r>
                <a:rPr b="1" i="0" lang="ka-GE" sz="1051" u="sng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სამედიცინო მხარდაჭერა:</a:t>
              </a:r>
              <a:endParaRPr b="0" i="0" sz="1051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როლი-1: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განხორციელდება ადგილზე;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როლი-2: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განხორციელდება დაშავებული გადაყვანა სამოქალაქო კლინიკაში;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ამბულანსი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- 1 (ერთი);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სამედიცინო პერსონალი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- 2 (ორი) მოსამსახურე;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საჰაერო ევაკუაცია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- არ განიხილება.</a:t>
              </a:r>
              <a:endParaRPr b="0" i="0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293" name="Google Shape;293;p10"/>
          <p:cNvSpPr txBox="1"/>
          <p:nvPr/>
        </p:nvSpPr>
        <p:spPr>
          <a:xfrm>
            <a:off x="129625" y="1340993"/>
            <a:ext cx="3792788" cy="2222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დღის განრიგი: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07:30-07:35 - დილის ადგომა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07:35-08:30 - საუზმე </a:t>
            </a:r>
            <a:endParaRPr b="0" i="0" sz="105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08:30-09:00 - მეცადინეობისთვის მომზადება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09:00-14:00 - </a:t>
            </a:r>
            <a:r>
              <a:rPr b="1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სამთო მომზადება (ავსტრალიური დაშვება, სამთო აღჭურვილობის გაცნობა)/ საინჟინრო მომზადება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14:00-16:00 - სადილი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16:00-19:00</a:t>
            </a:r>
            <a:r>
              <a:rPr b="1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საცეცხლე მომზადება: მიზანში სროლა პნევმატური იარაღიდან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19:00-20:30 - ვახშამი/ბარბექიუ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20:30-22:00 –  </a:t>
            </a:r>
            <a:r>
              <a:rPr b="0" i="1" lang="ka-GE" sz="10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სერჟანტის საათი, მომზადება დახურვის ცერემონიალისთვის</a:t>
            </a:r>
            <a:endParaRPr b="0" i="1" sz="105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22:00 - გასაყრისი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0"/>
          <p:cNvSpPr/>
          <p:nvPr/>
        </p:nvSpPr>
        <p:spPr>
          <a:xfrm>
            <a:off x="93413" y="1263908"/>
            <a:ext cx="3792788" cy="2474826"/>
          </a:xfrm>
          <a:custGeom>
            <a:rect b="b" l="l" r="r" t="t"/>
            <a:pathLst>
              <a:path extrusionOk="0" h="1511935" w="3992879">
                <a:moveTo>
                  <a:pt x="0" y="1511808"/>
                </a:moveTo>
                <a:lnTo>
                  <a:pt x="3992879" y="1511808"/>
                </a:lnTo>
                <a:lnTo>
                  <a:pt x="3992879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5" name="Google Shape;295;p10"/>
          <p:cNvSpPr txBox="1"/>
          <p:nvPr/>
        </p:nvSpPr>
        <p:spPr>
          <a:xfrm>
            <a:off x="508000" y="0"/>
            <a:ext cx="11074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ka-GE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პროექტი „ჯარის ბანაკი“ - დღე-5 (ხუთშაბათი)</a:t>
            </a:r>
            <a:endParaRPr b="1" i="0" sz="2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96" name="Google Shape;2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5113" y="1280505"/>
            <a:ext cx="6151558" cy="410103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7" name="Google Shape;297;p10"/>
          <p:cNvSpPr/>
          <p:nvPr/>
        </p:nvSpPr>
        <p:spPr>
          <a:xfrm>
            <a:off x="8497918" y="2866302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9770175" y="267023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9" name="Google Shape;299;p10"/>
          <p:cNvSpPr txBox="1"/>
          <p:nvPr/>
        </p:nvSpPr>
        <p:spPr>
          <a:xfrm>
            <a:off x="6000865" y="1283738"/>
            <a:ext cx="614580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a-G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სერჟანტთა აკადემია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0"/>
          <p:cNvSpPr txBox="1"/>
          <p:nvPr/>
        </p:nvSpPr>
        <p:spPr>
          <a:xfrm>
            <a:off x="9054209" y="1958536"/>
            <a:ext cx="1022102" cy="253916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ადმ. შენობა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 txBox="1"/>
          <p:nvPr/>
        </p:nvSpPr>
        <p:spPr>
          <a:xfrm>
            <a:off x="8837974" y="4145723"/>
            <a:ext cx="1560399" cy="253916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სპორტული მოედანი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0"/>
          <p:cNvSpPr/>
          <p:nvPr/>
        </p:nvSpPr>
        <p:spPr>
          <a:xfrm>
            <a:off x="10024014" y="2240107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303" name="Google Shape;303;p10"/>
          <p:cNvGraphicFramePr/>
          <p:nvPr/>
        </p:nvGraphicFramePr>
        <p:xfrm>
          <a:off x="77084" y="55915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{B154F34D-1DEE-41DA-825B-5B6BA550A736}</a:tableStyleId>
              </a:tblPr>
              <a:tblGrid>
                <a:gridCol w="2374700"/>
                <a:gridCol w="2374700"/>
                <a:gridCol w="2374700"/>
                <a:gridCol w="2374700"/>
                <a:gridCol w="2374700"/>
              </a:tblGrid>
              <a:tr h="195925">
                <a:tc gridSpan="5">
                  <a:txBody>
                    <a:bodyPr/>
                    <a:lstStyle/>
                    <a:p>
                      <a:pPr indent="0" lvl="0" marL="635" marR="3175" rtl="0" algn="ctr">
                        <a:lnSpc>
                          <a:spcPct val="1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დღე - 5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 hMerge="1"/>
                <a:tc hMerge="1"/>
              </a:tr>
              <a:tr h="184500"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07:30 – 08:30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09:00 – 14:00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16:00– 19:00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ka-GE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19:00</a:t>
                      </a: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– </a:t>
                      </a:r>
                      <a:r>
                        <a:rPr b="1" lang="ka-GE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:30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20:00– 22:00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</a:tr>
              <a:tr h="827225">
                <a:tc>
                  <a:txBody>
                    <a:bodyPr/>
                    <a:lstStyle/>
                    <a:p>
                      <a:pPr indent="-50800" lvl="0" marL="361950" marR="7620" rtl="0" algn="just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დილის ადგომა და საუზმე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</a:t>
                      </a:r>
                      <a:r>
                        <a:rPr b="0"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სამთო მომზადება</a:t>
                      </a:r>
                      <a:endParaRPr sz="1400" u="none" cap="none" strike="noStrike"/>
                    </a:p>
                    <a:p>
                      <a:pPr indent="-171450" lvl="1" marL="7048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b="0"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ავსტრალიური დაშვება</a:t>
                      </a:r>
                      <a:endParaRPr sz="1400" u="none" cap="none" strike="noStrike"/>
                    </a:p>
                    <a:p>
                      <a:pPr indent="-171450" lvl="1" marL="7048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▪"/>
                      </a:pPr>
                      <a:r>
                        <a:rPr b="0"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წინაღობის გადალხვა პარალელური ჯალამბარით</a:t>
                      </a:r>
                      <a:endParaRPr b="0"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b="0"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საინჟინრო მომზადება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b="0" lang="ka-GE" sz="800" u="none" cap="none" strike="noStrike"/>
                        <a:t> საცეცხლე მომზადება: მიზანში სროლა პნევმატური იარაღიდან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b="0" lang="ka-GE" sz="800" u="none" cap="none" strike="noStrike"/>
                        <a:t> ბარბექიუ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b="1" lang="ka-GE" sz="800" u="none" cap="none" strike="noStrike"/>
                        <a:t> </a:t>
                      </a:r>
                      <a:r>
                        <a:rPr b="0" lang="ka-GE" sz="800" u="none" cap="none" strike="noStrike"/>
                        <a:t>პროექტის „ჯარის ბანაკი“ დახურვის ცერემონიალისთვის მომზადება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</a:tr>
            </a:tbl>
          </a:graphicData>
        </a:graphic>
      </p:graphicFrame>
      <p:sp>
        <p:nvSpPr>
          <p:cNvPr id="304" name="Google Shape;304;p10"/>
          <p:cNvSpPr/>
          <p:nvPr/>
        </p:nvSpPr>
        <p:spPr>
          <a:xfrm>
            <a:off x="142010" y="6280621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5" name="Google Shape;305;p10"/>
          <p:cNvSpPr/>
          <p:nvPr/>
        </p:nvSpPr>
        <p:spPr>
          <a:xfrm>
            <a:off x="2503729" y="6250399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6" name="Google Shape;306;p10"/>
          <p:cNvSpPr/>
          <p:nvPr/>
        </p:nvSpPr>
        <p:spPr>
          <a:xfrm>
            <a:off x="9608415" y="6273792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7" name="Google Shape;307;p10"/>
          <p:cNvSpPr/>
          <p:nvPr/>
        </p:nvSpPr>
        <p:spPr>
          <a:xfrm>
            <a:off x="4887476" y="6273792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8" name="Google Shape;308;p10"/>
          <p:cNvSpPr txBox="1"/>
          <p:nvPr/>
        </p:nvSpPr>
        <p:spPr>
          <a:xfrm>
            <a:off x="8935085" y="3052129"/>
            <a:ext cx="1022102" cy="253916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ყაზარმა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10"/>
          <p:cNvGrpSpPr/>
          <p:nvPr/>
        </p:nvGrpSpPr>
        <p:grpSpPr>
          <a:xfrm>
            <a:off x="10991716" y="3818062"/>
            <a:ext cx="1173160" cy="1542241"/>
            <a:chOff x="10991716" y="3818062"/>
            <a:chExt cx="1173160" cy="1542241"/>
          </a:xfrm>
        </p:grpSpPr>
        <p:pic>
          <p:nvPicPr>
            <p:cNvPr id="310" name="Google Shape;310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991716" y="3818062"/>
              <a:ext cx="1148606" cy="153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10"/>
            <p:cNvSpPr/>
            <p:nvPr/>
          </p:nvSpPr>
          <p:spPr>
            <a:xfrm>
              <a:off x="10991716" y="3818062"/>
              <a:ext cx="1173160" cy="1542241"/>
            </a:xfrm>
            <a:prstGeom prst="wedgeRectCallout">
              <a:avLst>
                <a:gd fmla="val -118221" name="adj1"/>
                <a:gd fmla="val -138390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10"/>
          <p:cNvGrpSpPr/>
          <p:nvPr/>
        </p:nvGrpSpPr>
        <p:grpSpPr>
          <a:xfrm>
            <a:off x="10619716" y="1692918"/>
            <a:ext cx="1498388" cy="1119923"/>
            <a:chOff x="10619716" y="1692918"/>
            <a:chExt cx="1498388" cy="1119923"/>
          </a:xfrm>
        </p:grpSpPr>
        <p:pic>
          <p:nvPicPr>
            <p:cNvPr id="313" name="Google Shape;313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619716" y="1692919"/>
              <a:ext cx="1485878" cy="1114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10"/>
            <p:cNvSpPr/>
            <p:nvPr/>
          </p:nvSpPr>
          <p:spPr>
            <a:xfrm>
              <a:off x="10619716" y="1692918"/>
              <a:ext cx="1498388" cy="1119923"/>
            </a:xfrm>
            <a:prstGeom prst="wedgeRectCallout">
              <a:avLst>
                <a:gd fmla="val -74647" name="adj1"/>
                <a:gd fmla="val 9792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0"/>
          <p:cNvGrpSpPr/>
          <p:nvPr/>
        </p:nvGrpSpPr>
        <p:grpSpPr>
          <a:xfrm>
            <a:off x="6045004" y="1773299"/>
            <a:ext cx="2259938" cy="1013988"/>
            <a:chOff x="1526149" y="4489794"/>
            <a:chExt cx="2259938" cy="1013988"/>
          </a:xfrm>
        </p:grpSpPr>
        <p:sp>
          <p:nvSpPr>
            <p:cNvPr id="316" name="Google Shape;316;p10"/>
            <p:cNvSpPr/>
            <p:nvPr/>
          </p:nvSpPr>
          <p:spPr>
            <a:xfrm>
              <a:off x="1532780" y="4500375"/>
              <a:ext cx="2253307" cy="994354"/>
            </a:xfrm>
            <a:prstGeom prst="wedgeRectCallout">
              <a:avLst>
                <a:gd fmla="val 83930" name="adj1"/>
                <a:gd fmla="val -423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7" name="Google Shape;317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26149" y="4489794"/>
              <a:ext cx="2253307" cy="1013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8" name="Google Shape;318;p10"/>
          <p:cNvSpPr/>
          <p:nvPr/>
        </p:nvSpPr>
        <p:spPr>
          <a:xfrm>
            <a:off x="9303360" y="261263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9" name="Google Shape;319;p10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  <p:grpSp>
        <p:nvGrpSpPr>
          <p:cNvPr id="320" name="Google Shape;320;p10"/>
          <p:cNvGrpSpPr/>
          <p:nvPr/>
        </p:nvGrpSpPr>
        <p:grpSpPr>
          <a:xfrm>
            <a:off x="74362" y="3779359"/>
            <a:ext cx="5788275" cy="1727835"/>
            <a:chOff x="4000246" y="3830954"/>
            <a:chExt cx="5138420" cy="1727835"/>
          </a:xfrm>
        </p:grpSpPr>
        <p:sp>
          <p:nvSpPr>
            <p:cNvPr id="321" name="Google Shape;321;p10"/>
            <p:cNvSpPr/>
            <p:nvPr/>
          </p:nvSpPr>
          <p:spPr>
            <a:xfrm>
              <a:off x="4006596" y="4333113"/>
              <a:ext cx="5125720" cy="1219326"/>
            </a:xfrm>
            <a:custGeom>
              <a:rect b="b" l="l" r="r" t="t"/>
              <a:pathLst>
                <a:path extrusionOk="0" h="1135379" w="5125720">
                  <a:moveTo>
                    <a:pt x="2090127" y="0"/>
                  </a:moveTo>
                  <a:lnTo>
                    <a:pt x="1114806" y="0"/>
                  </a:lnTo>
                  <a:lnTo>
                    <a:pt x="0" y="0"/>
                  </a:lnTo>
                  <a:lnTo>
                    <a:pt x="0" y="1135380"/>
                  </a:lnTo>
                  <a:lnTo>
                    <a:pt x="1114806" y="1135380"/>
                  </a:lnTo>
                  <a:lnTo>
                    <a:pt x="2090127" y="1135380"/>
                  </a:lnTo>
                  <a:lnTo>
                    <a:pt x="2090127" y="0"/>
                  </a:lnTo>
                  <a:close/>
                </a:path>
                <a:path extrusionOk="0" h="1135379" w="5125720">
                  <a:moveTo>
                    <a:pt x="3074136" y="0"/>
                  </a:moveTo>
                  <a:lnTo>
                    <a:pt x="2090166" y="0"/>
                  </a:lnTo>
                  <a:lnTo>
                    <a:pt x="2090166" y="1135380"/>
                  </a:lnTo>
                  <a:lnTo>
                    <a:pt x="3074136" y="1135380"/>
                  </a:lnTo>
                  <a:lnTo>
                    <a:pt x="3074136" y="0"/>
                  </a:lnTo>
                  <a:close/>
                </a:path>
                <a:path extrusionOk="0" h="1135379" w="5125720">
                  <a:moveTo>
                    <a:pt x="4209516" y="0"/>
                  </a:moveTo>
                  <a:lnTo>
                    <a:pt x="3074162" y="0"/>
                  </a:lnTo>
                  <a:lnTo>
                    <a:pt x="3074162" y="1135380"/>
                  </a:lnTo>
                  <a:lnTo>
                    <a:pt x="4209516" y="1135380"/>
                  </a:lnTo>
                  <a:lnTo>
                    <a:pt x="4209516" y="0"/>
                  </a:lnTo>
                  <a:close/>
                </a:path>
                <a:path extrusionOk="0" h="1135379" w="5125720">
                  <a:moveTo>
                    <a:pt x="5125415" y="0"/>
                  </a:moveTo>
                  <a:lnTo>
                    <a:pt x="4209542" y="0"/>
                  </a:lnTo>
                  <a:lnTo>
                    <a:pt x="4209542" y="1135380"/>
                  </a:lnTo>
                  <a:lnTo>
                    <a:pt x="5125415" y="1135380"/>
                  </a:lnTo>
                  <a:lnTo>
                    <a:pt x="512541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4006596" y="3837254"/>
              <a:ext cx="5125720" cy="168275"/>
            </a:xfrm>
            <a:custGeom>
              <a:rect b="b" l="l" r="r" t="t"/>
              <a:pathLst>
                <a:path extrusionOk="0" h="168275" w="5125720">
                  <a:moveTo>
                    <a:pt x="5125338" y="0"/>
                  </a:moveTo>
                  <a:lnTo>
                    <a:pt x="0" y="0"/>
                  </a:lnTo>
                  <a:lnTo>
                    <a:pt x="0" y="168198"/>
                  </a:lnTo>
                  <a:lnTo>
                    <a:pt x="5125338" y="168198"/>
                  </a:lnTo>
                  <a:lnTo>
                    <a:pt x="5125338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4000246" y="4005452"/>
              <a:ext cx="5138420" cy="0"/>
            </a:xfrm>
            <a:custGeom>
              <a:rect b="b" l="l" r="r" t="t"/>
              <a:pathLst>
                <a:path extrusionOk="0" h="120000" w="5138420">
                  <a:moveTo>
                    <a:pt x="0" y="0"/>
                  </a:moveTo>
                  <a:lnTo>
                    <a:pt x="5138038" y="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4006596" y="3830954"/>
              <a:ext cx="5125720" cy="1727835"/>
            </a:xfrm>
            <a:custGeom>
              <a:rect b="b" l="l" r="r" t="t"/>
              <a:pathLst>
                <a:path extrusionOk="0" h="1727835" w="5125720">
                  <a:moveTo>
                    <a:pt x="0" y="0"/>
                  </a:moveTo>
                  <a:lnTo>
                    <a:pt x="0" y="1727708"/>
                  </a:lnTo>
                </a:path>
                <a:path extrusionOk="0" h="1727835" w="5125720">
                  <a:moveTo>
                    <a:pt x="5125338" y="0"/>
                  </a:moveTo>
                  <a:lnTo>
                    <a:pt x="5125338" y="1727708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4000246" y="3837304"/>
              <a:ext cx="5138420" cy="1715135"/>
            </a:xfrm>
            <a:custGeom>
              <a:rect b="b" l="l" r="r" t="t"/>
              <a:pathLst>
                <a:path extrusionOk="0" h="1715135" w="5138420">
                  <a:moveTo>
                    <a:pt x="0" y="0"/>
                  </a:moveTo>
                  <a:lnTo>
                    <a:pt x="5138038" y="0"/>
                  </a:lnTo>
                </a:path>
                <a:path extrusionOk="0" h="1715135" w="5138420">
                  <a:moveTo>
                    <a:pt x="0" y="1715008"/>
                  </a:moveTo>
                  <a:lnTo>
                    <a:pt x="5138038" y="1715008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aphicFrame>
        <p:nvGraphicFramePr>
          <p:cNvPr id="326" name="Google Shape;326;p10"/>
          <p:cNvGraphicFramePr/>
          <p:nvPr/>
        </p:nvGraphicFramePr>
        <p:xfrm>
          <a:off x="74364" y="37939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{B154F34D-1DEE-41DA-825B-5B6BA550A736}</a:tableStyleId>
              </a:tblPr>
              <a:tblGrid>
                <a:gridCol w="1217400"/>
                <a:gridCol w="1059450"/>
                <a:gridCol w="1069100"/>
                <a:gridCol w="1242225"/>
                <a:gridCol w="1195050"/>
              </a:tblGrid>
              <a:tr h="183250">
                <a:tc gridSpan="3">
                  <a:txBody>
                    <a:bodyPr/>
                    <a:lstStyle/>
                    <a:p>
                      <a:pPr indent="0" lvl="0" marL="2597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პირადი შემადგენლობა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საჭირო რესურსები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81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  <a:tc hMerge="1"/>
              </a:tr>
              <a:tr h="320675">
                <a:tc>
                  <a:txBody>
                    <a:bodyPr/>
                    <a:lstStyle/>
                    <a:p>
                      <a:pPr indent="0" lvl="0" marL="63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ინსტრუქტორები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სამიზნე აუდიტორია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მოწვეული სტუმარი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ინფრასტრუქტურა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მატ-ტექ. ქონება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</a:tr>
              <a:tr h="1186225">
                <a:tc>
                  <a:txBody>
                    <a:bodyPr/>
                    <a:lstStyle/>
                    <a:p>
                      <a:pPr indent="0" lvl="0" marL="288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ka-GE" sz="8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სულ: 31 ს/მ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3017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მმართველობა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 ს/მ;</a:t>
                      </a:r>
                      <a:endParaRPr b="1"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ოცეულის მეთაური ან სერჟანტი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 ს/მ</a:t>
                      </a: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1400" u="none" cap="none" strike="noStrike"/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მანდილოსანი ინსტრუქტორები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6 ს/მ</a:t>
                      </a: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1400" u="none" cap="none" strike="noStrike"/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ვაჟი ინსტრუქტორები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18 ს/მ.</a:t>
                      </a:r>
                      <a:endParaRPr sz="1400" u="none" cap="none" strike="noStrike"/>
                    </a:p>
                  </a:txBody>
                  <a:tcPr marT="3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330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ka-GE" sz="7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სულ - 101.</a:t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1450" lvl="0" marL="206375" marR="9398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პასუხისმგებელი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- 1;</a:t>
                      </a:r>
                      <a:endParaRPr sz="1400" u="none" cap="none" strike="noStrike"/>
                    </a:p>
                    <a:p>
                      <a:pPr indent="-171450" lvl="0" marL="206375" marR="9398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მოსწავლეები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- </a:t>
                      </a:r>
                      <a:r>
                        <a:rPr b="1" lang="ka-GE" sz="7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100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ka-GE" sz="7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საჭიროებისამებრ: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სარდალი, სარდლები;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სასულიერო პირები;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თძ-ის მმართველობა;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სამოქალაქო ოფისი;</a:t>
                      </a:r>
                      <a:endParaRPr sz="14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მინისტრის მოადგილე.</a:t>
                      </a:r>
                      <a:endParaRPr b="0"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302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ყაზარმა;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საწვრთნელი არეალი;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სასადილო;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ვაზიანის სიმულაციური ცენტრი;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სპორტული მოედანი</a:t>
                      </a: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.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ამბულანსი - 1 (ერთი) ერთ;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სამთო და ინდ. აღჭურვილობა;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საინჟინრო აღჭურვილობა;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დასაკეცი ნიჩაბი;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სასწავლო ნაღმები;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პეტის წყალი.</a:t>
                      </a:r>
                      <a:endParaRPr sz="1400" u="none" cap="none" strike="noStrike"/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pic>
        <p:nvPicPr>
          <p:cNvPr descr="d:\vkartsivadze\Desktop\ემბლემა\genshtabi.png" id="327" name="Google Shape;32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18408" y="4260568"/>
            <a:ext cx="232248" cy="23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ემბლემა.jpg" id="328" name="Google Shape;328;p10"/>
          <p:cNvPicPr preferRelativeResize="0"/>
          <p:nvPr/>
        </p:nvPicPr>
        <p:blipFill rotWithShape="1">
          <a:blip r:embed="rId8">
            <a:alphaModFix/>
          </a:blip>
          <a:srcRect b="61277" l="0" r="56893" t="0"/>
          <a:stretch/>
        </p:blipFill>
        <p:spPr>
          <a:xfrm>
            <a:off x="74362" y="4281518"/>
            <a:ext cx="186462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0"/>
          <p:cNvSpPr/>
          <p:nvPr/>
        </p:nvSpPr>
        <p:spPr>
          <a:xfrm>
            <a:off x="7240830" y="6273792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1"/>
          <p:cNvSpPr txBox="1"/>
          <p:nvPr/>
        </p:nvSpPr>
        <p:spPr>
          <a:xfrm>
            <a:off x="105156" y="769864"/>
            <a:ext cx="11985244" cy="44371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ka-GE" sz="14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მიზანი:</a:t>
            </a:r>
            <a:r>
              <a:rPr b="1" i="0" lang="ka-GE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0" i="0" lang="ka-G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პროექტის მიზანია ახალგაზრდა თაობაში პატრიოტული სულისკვეთების ამაღლება, ჯანსაღი ცხოვრების წესის პოპულარიზაცია და მომავალი თაობის ინფორმირებულობის გაზრდა ქართული ჯარის შესახებ.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5" name="Google Shape;335;p11"/>
          <p:cNvGraphicFramePr/>
          <p:nvPr/>
        </p:nvGraphicFramePr>
        <p:xfrm>
          <a:off x="77084" y="54919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{B154F34D-1DEE-41DA-825B-5B6BA550A736}</a:tableStyleId>
              </a:tblPr>
              <a:tblGrid>
                <a:gridCol w="2404825"/>
                <a:gridCol w="2373950"/>
                <a:gridCol w="2375775"/>
                <a:gridCol w="2372150"/>
                <a:gridCol w="2373950"/>
              </a:tblGrid>
              <a:tr h="195925">
                <a:tc gridSpan="5">
                  <a:txBody>
                    <a:bodyPr/>
                    <a:lstStyle/>
                    <a:p>
                      <a:pPr indent="0" lvl="0" marL="635" marR="3175" rtl="0" algn="ctr">
                        <a:lnSpc>
                          <a:spcPct val="1145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დღე - 6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 hMerge="1"/>
                <a:tc hMerge="1"/>
                <a:tc hMerge="1"/>
              </a:tr>
              <a:tr h="184500"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08:10 – 10:00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10:00 – 12:00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12:00 – 13:00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13:00 – 13:30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0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7620" rtl="0" algn="ctr">
                        <a:lnSpc>
                          <a:spcPct val="113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ka-GE" sz="11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13:30 - </a:t>
                      </a:r>
                      <a:endParaRPr sz="11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976125">
                <a:tc>
                  <a:txBody>
                    <a:bodyPr/>
                    <a:lstStyle/>
                    <a:p>
                      <a:pPr indent="-50800" lvl="0" marL="361950" marR="7620" rtl="0" algn="just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დილის ადგომა და მომზადება დახურვის ცერემონიალისთვის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90488" lvl="0" marL="3619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b="0" lang="ka-GE" sz="800" u="none" cap="none" strike="noStrike"/>
                        <a:t> პროექტის „ჯარის ბანაკი“ დახურვის ცერემონიალი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სადილი და მომზადება გადაადგილებისთვის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00B050"/>
                        </a:gs>
                        <a:gs pos="26000">
                          <a:srgbClr val="00B050"/>
                        </a:gs>
                        <a:gs pos="74000">
                          <a:srgbClr val="00B050"/>
                        </a:gs>
                        <a:gs pos="83000">
                          <a:srgbClr val="00B050"/>
                        </a:gs>
                        <a:gs pos="100000">
                          <a:srgbClr val="00B050"/>
                        </a:gs>
                      </a:gsLst>
                      <a:lin ang="21593999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გადაადგილების დაწყება ქალაქების/მუნიციპალიტეტების რესურს ცენტრების მიმართულებით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FF00"/>
                        </a:gs>
                        <a:gs pos="100000">
                          <a:srgbClr val="00B050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-50800" lvl="0" marL="361950" marR="0" rtl="0" algn="l">
                        <a:lnSpc>
                          <a:spcPct val="1556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Noto Sans Symbols"/>
                        <a:buChar char="✔"/>
                      </a:pPr>
                      <a:r>
                        <a:rPr lang="ka-GE" sz="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ქვედანაყოფის ადმინისტრაციული სამუშაოები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336" name="Google Shape;336;p11"/>
          <p:cNvGrpSpPr/>
          <p:nvPr/>
        </p:nvGrpSpPr>
        <p:grpSpPr>
          <a:xfrm>
            <a:off x="3931007" y="1277621"/>
            <a:ext cx="1974493" cy="2297319"/>
            <a:chOff x="93412" y="3628643"/>
            <a:chExt cx="2122457" cy="1890309"/>
          </a:xfrm>
        </p:grpSpPr>
        <p:sp>
          <p:nvSpPr>
            <p:cNvPr id="337" name="Google Shape;337;p11"/>
            <p:cNvSpPr/>
            <p:nvPr/>
          </p:nvSpPr>
          <p:spPr>
            <a:xfrm>
              <a:off x="93412" y="3628643"/>
              <a:ext cx="2122457" cy="1890309"/>
            </a:xfrm>
            <a:custGeom>
              <a:rect b="b" l="l" r="r" t="t"/>
              <a:pathLst>
                <a:path extrusionOk="0" h="1744979" w="1853564">
                  <a:moveTo>
                    <a:pt x="0" y="1744980"/>
                  </a:moveTo>
                  <a:lnTo>
                    <a:pt x="1853183" y="1744980"/>
                  </a:lnTo>
                  <a:lnTo>
                    <a:pt x="1853183" y="0"/>
                  </a:lnTo>
                  <a:lnTo>
                    <a:pt x="0" y="0"/>
                  </a:lnTo>
                  <a:lnTo>
                    <a:pt x="0" y="1744980"/>
                  </a:lnTo>
                  <a:close/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1"/>
            <p:cNvSpPr txBox="1"/>
            <p:nvPr/>
          </p:nvSpPr>
          <p:spPr>
            <a:xfrm>
              <a:off x="188739" y="3692893"/>
              <a:ext cx="2027130" cy="942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13325">
              <a:sp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1"/>
                <a:buFont typeface="Arial"/>
                <a:buNone/>
              </a:pPr>
              <a:r>
                <a:rPr b="1" i="0" lang="ka-GE" sz="1051" u="sng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სამედიცინო მხარდაჭერა:</a:t>
              </a:r>
              <a:endParaRPr b="0" i="0" sz="1051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როლი-1: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განხორციელდება ადგილზე;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როლი-2: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განხორციელდება დაშავებული გადაყვანა სამოქალაქო კლინიკაში;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ამბულანსი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- 1 (ერთი);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სამედიცინო პერსონალი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- 2 (ორი) მოსამსახურე;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0" marL="241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1"/>
                <a:buFont typeface="Merriweather"/>
                <a:buAutoNum type="arabicPeriod"/>
              </a:pPr>
              <a:r>
                <a:rPr b="1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საჰაერო ევაკუაცია </a:t>
              </a:r>
              <a:r>
                <a:rPr b="0" i="0" lang="ka-GE" sz="1051" u="none" cap="none" strike="noStrik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- არ განიხილება.</a:t>
              </a:r>
              <a:endParaRPr b="0" i="0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339" name="Google Shape;339;p11"/>
          <p:cNvSpPr txBox="1"/>
          <p:nvPr/>
        </p:nvSpPr>
        <p:spPr>
          <a:xfrm>
            <a:off x="132435" y="1485841"/>
            <a:ext cx="3717554" cy="1545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1" i="0" lang="ka-GE" sz="1051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დღის განრიგი: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08:00-08:15 - დილის ადგომა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08:15-0</a:t>
            </a: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9</a:t>
            </a: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:00 - საუზმე </a:t>
            </a:r>
            <a:endParaRPr b="0" i="0" sz="105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9</a:t>
            </a: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:00-10:</a:t>
            </a: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00</a:t>
            </a: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მომზადება დახურვის ცერემონიალისათვის</a:t>
            </a:r>
            <a:endParaRPr b="0" i="0" sz="105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10:00-12:00 - </a:t>
            </a:r>
            <a:r>
              <a:rPr b="1" i="0" lang="ka-GE" sz="1051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პროექტის „ჯარის ბანაკი“ დახურვის ცერემონიალი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12:00-13:00 - სადილი/მომზადება გადაადგილებისთვის</a:t>
            </a:r>
            <a:endParaRPr b="0" i="0" sz="105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b="0" i="0" lang="ka-GE" sz="10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13:00 - გადაადგილების დაწყება ქალაქების/ მუნიციპალიტეტების რესურს ცენტრების მიმართულებით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93413" y="1263908"/>
            <a:ext cx="3792788" cy="2311033"/>
          </a:xfrm>
          <a:custGeom>
            <a:rect b="b" l="l" r="r" t="t"/>
            <a:pathLst>
              <a:path extrusionOk="0" h="1511935" w="3992879">
                <a:moveTo>
                  <a:pt x="0" y="1511808"/>
                </a:moveTo>
                <a:lnTo>
                  <a:pt x="3992879" y="1511808"/>
                </a:lnTo>
                <a:lnTo>
                  <a:pt x="3992879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1" name="Google Shape;341;p11"/>
          <p:cNvSpPr txBox="1"/>
          <p:nvPr/>
        </p:nvSpPr>
        <p:spPr>
          <a:xfrm>
            <a:off x="508000" y="0"/>
            <a:ext cx="11074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ka-GE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პროექტი „ჯარის ბანაკი“ - დღე-6 (პარასკევი)</a:t>
            </a:r>
            <a:endParaRPr b="1" i="0" sz="2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132435" y="626701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2546413" y="626701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987971" y="6267018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45" name="Google Shape;3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4181" y="1740413"/>
            <a:ext cx="6086698" cy="363098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6" name="Google Shape;346;p11"/>
          <p:cNvSpPr txBox="1"/>
          <p:nvPr/>
        </p:nvSpPr>
        <p:spPr>
          <a:xfrm>
            <a:off x="5950305" y="1288321"/>
            <a:ext cx="6140093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a-G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სერჟანტთა აკადემია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9172970" y="2929832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8525266" y="3135970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9861992" y="3678163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697108" y="2938762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1" name="Google Shape;351;p11"/>
          <p:cNvSpPr txBox="1"/>
          <p:nvPr/>
        </p:nvSpPr>
        <p:spPr>
          <a:xfrm>
            <a:off x="8877919" y="3295128"/>
            <a:ext cx="1022102" cy="253916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ყაზარმა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8510310" y="2919970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7329946" y="6257965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ka-GE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4" name="Google Shape;354;p11"/>
          <p:cNvSpPr txBox="1"/>
          <p:nvPr/>
        </p:nvSpPr>
        <p:spPr>
          <a:xfrm>
            <a:off x="9458941" y="2374189"/>
            <a:ext cx="1022102" cy="253916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ადმ. შენობა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1"/>
          <p:cNvSpPr txBox="1"/>
          <p:nvPr/>
        </p:nvSpPr>
        <p:spPr>
          <a:xfrm>
            <a:off x="10315911" y="3643564"/>
            <a:ext cx="1022102" cy="253916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ka-GE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სასადილო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>
            <p:ph idx="12" type="sldNum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  <p:grpSp>
        <p:nvGrpSpPr>
          <p:cNvPr id="357" name="Google Shape;357;p11"/>
          <p:cNvGrpSpPr/>
          <p:nvPr/>
        </p:nvGrpSpPr>
        <p:grpSpPr>
          <a:xfrm>
            <a:off x="74362" y="3643564"/>
            <a:ext cx="5788275" cy="1727835"/>
            <a:chOff x="4000246" y="3830954"/>
            <a:chExt cx="5138420" cy="1727835"/>
          </a:xfrm>
        </p:grpSpPr>
        <p:sp>
          <p:nvSpPr>
            <p:cNvPr id="358" name="Google Shape;358;p11"/>
            <p:cNvSpPr/>
            <p:nvPr/>
          </p:nvSpPr>
          <p:spPr>
            <a:xfrm>
              <a:off x="4006596" y="4333113"/>
              <a:ext cx="5125720" cy="1219326"/>
            </a:xfrm>
            <a:custGeom>
              <a:rect b="b" l="l" r="r" t="t"/>
              <a:pathLst>
                <a:path extrusionOk="0" h="1135379" w="5125720">
                  <a:moveTo>
                    <a:pt x="2090127" y="0"/>
                  </a:moveTo>
                  <a:lnTo>
                    <a:pt x="1114806" y="0"/>
                  </a:lnTo>
                  <a:lnTo>
                    <a:pt x="0" y="0"/>
                  </a:lnTo>
                  <a:lnTo>
                    <a:pt x="0" y="1135380"/>
                  </a:lnTo>
                  <a:lnTo>
                    <a:pt x="1114806" y="1135380"/>
                  </a:lnTo>
                  <a:lnTo>
                    <a:pt x="2090127" y="1135380"/>
                  </a:lnTo>
                  <a:lnTo>
                    <a:pt x="2090127" y="0"/>
                  </a:lnTo>
                  <a:close/>
                </a:path>
                <a:path extrusionOk="0" h="1135379" w="5125720">
                  <a:moveTo>
                    <a:pt x="3074136" y="0"/>
                  </a:moveTo>
                  <a:lnTo>
                    <a:pt x="2090166" y="0"/>
                  </a:lnTo>
                  <a:lnTo>
                    <a:pt x="2090166" y="1135380"/>
                  </a:lnTo>
                  <a:lnTo>
                    <a:pt x="3074136" y="1135380"/>
                  </a:lnTo>
                  <a:lnTo>
                    <a:pt x="3074136" y="0"/>
                  </a:lnTo>
                  <a:close/>
                </a:path>
                <a:path extrusionOk="0" h="1135379" w="5125720">
                  <a:moveTo>
                    <a:pt x="4209516" y="0"/>
                  </a:moveTo>
                  <a:lnTo>
                    <a:pt x="3074162" y="0"/>
                  </a:lnTo>
                  <a:lnTo>
                    <a:pt x="3074162" y="1135380"/>
                  </a:lnTo>
                  <a:lnTo>
                    <a:pt x="4209516" y="1135380"/>
                  </a:lnTo>
                  <a:lnTo>
                    <a:pt x="4209516" y="0"/>
                  </a:lnTo>
                  <a:close/>
                </a:path>
                <a:path extrusionOk="0" h="1135379" w="5125720">
                  <a:moveTo>
                    <a:pt x="5125415" y="0"/>
                  </a:moveTo>
                  <a:lnTo>
                    <a:pt x="4209542" y="0"/>
                  </a:lnTo>
                  <a:lnTo>
                    <a:pt x="4209542" y="1135380"/>
                  </a:lnTo>
                  <a:lnTo>
                    <a:pt x="5125415" y="1135380"/>
                  </a:lnTo>
                  <a:lnTo>
                    <a:pt x="512541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4006596" y="3837254"/>
              <a:ext cx="5125720" cy="168275"/>
            </a:xfrm>
            <a:custGeom>
              <a:rect b="b" l="l" r="r" t="t"/>
              <a:pathLst>
                <a:path extrusionOk="0" h="168275" w="5125720">
                  <a:moveTo>
                    <a:pt x="5125338" y="0"/>
                  </a:moveTo>
                  <a:lnTo>
                    <a:pt x="0" y="0"/>
                  </a:lnTo>
                  <a:lnTo>
                    <a:pt x="0" y="168198"/>
                  </a:lnTo>
                  <a:lnTo>
                    <a:pt x="5125338" y="168198"/>
                  </a:lnTo>
                  <a:lnTo>
                    <a:pt x="5125338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4000246" y="4005452"/>
              <a:ext cx="5138420" cy="0"/>
            </a:xfrm>
            <a:custGeom>
              <a:rect b="b" l="l" r="r" t="t"/>
              <a:pathLst>
                <a:path extrusionOk="0" h="120000" w="5138420">
                  <a:moveTo>
                    <a:pt x="0" y="0"/>
                  </a:moveTo>
                  <a:lnTo>
                    <a:pt x="5138038" y="0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4006596" y="3830954"/>
              <a:ext cx="5125720" cy="1727835"/>
            </a:xfrm>
            <a:custGeom>
              <a:rect b="b" l="l" r="r" t="t"/>
              <a:pathLst>
                <a:path extrusionOk="0" h="1727835" w="5125720">
                  <a:moveTo>
                    <a:pt x="0" y="0"/>
                  </a:moveTo>
                  <a:lnTo>
                    <a:pt x="0" y="1727708"/>
                  </a:lnTo>
                </a:path>
                <a:path extrusionOk="0" h="1727835" w="5125720">
                  <a:moveTo>
                    <a:pt x="5125338" y="0"/>
                  </a:moveTo>
                  <a:lnTo>
                    <a:pt x="5125338" y="1727708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4000246" y="3837304"/>
              <a:ext cx="5138420" cy="1715135"/>
            </a:xfrm>
            <a:custGeom>
              <a:rect b="b" l="l" r="r" t="t"/>
              <a:pathLst>
                <a:path extrusionOk="0" h="1715135" w="5138420">
                  <a:moveTo>
                    <a:pt x="0" y="0"/>
                  </a:moveTo>
                  <a:lnTo>
                    <a:pt x="5138038" y="0"/>
                  </a:lnTo>
                </a:path>
                <a:path extrusionOk="0" h="1715135" w="5138420">
                  <a:moveTo>
                    <a:pt x="0" y="1715008"/>
                  </a:moveTo>
                  <a:lnTo>
                    <a:pt x="5138038" y="1715008"/>
                  </a:lnTo>
                </a:path>
              </a:pathLst>
            </a:cu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aphicFrame>
        <p:nvGraphicFramePr>
          <p:cNvPr id="363" name="Google Shape;363;p11"/>
          <p:cNvGraphicFramePr/>
          <p:nvPr/>
        </p:nvGraphicFramePr>
        <p:xfrm>
          <a:off x="74364" y="36581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{B154F34D-1DEE-41DA-825B-5B6BA550A736}</a:tableStyleId>
              </a:tblPr>
              <a:tblGrid>
                <a:gridCol w="1217400"/>
                <a:gridCol w="1059450"/>
                <a:gridCol w="1069100"/>
                <a:gridCol w="1242225"/>
                <a:gridCol w="1195050"/>
              </a:tblGrid>
              <a:tr h="183250">
                <a:tc gridSpan="3">
                  <a:txBody>
                    <a:bodyPr/>
                    <a:lstStyle/>
                    <a:p>
                      <a:pPr indent="0" lvl="0" marL="2597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პირადი შემადგენლობა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საჭირო რესურსები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810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  <a:tc hMerge="1"/>
              </a:tr>
              <a:tr h="320675">
                <a:tc>
                  <a:txBody>
                    <a:bodyPr/>
                    <a:lstStyle/>
                    <a:p>
                      <a:pPr indent="0" lvl="0" marL="63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ინსტრუქტორები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სამიზნე აუდიტორია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მოწვეული სტუმარი</a:t>
                      </a:r>
                      <a:endParaRPr sz="9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ინფრასტრუქტურა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ka-GE" sz="9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მატ-ტექ. ქონება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2375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F50"/>
                    </a:solidFill>
                  </a:tcPr>
                </a:tc>
              </a:tr>
              <a:tr h="1186225">
                <a:tc>
                  <a:txBody>
                    <a:bodyPr/>
                    <a:lstStyle/>
                    <a:p>
                      <a:pPr indent="0" lvl="0" marL="288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ka-GE" sz="8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სულ: 31 ს/მ</a:t>
                      </a:r>
                      <a:endParaRPr sz="8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3017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მმართველობა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4 ს/მ;</a:t>
                      </a:r>
                      <a:endParaRPr b="1"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ოცეულის მეთაური ან სერჟანტი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 ს/მ</a:t>
                      </a: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1400" u="none" cap="none" strike="noStrike"/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მანდილოსანი ინსტრუქტორები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6 ს/მ</a:t>
                      </a: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1400" u="none" cap="none" strike="noStrike"/>
                    </a:p>
                    <a:p>
                      <a:pPr indent="-174625" lvl="0" marL="266700" marR="0" rtl="0" algn="l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ვაჟი ინსტრუქტორები - 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18 ს/მ.</a:t>
                      </a:r>
                      <a:endParaRPr sz="1400" u="none" cap="none" strike="noStrike"/>
                    </a:p>
                  </a:txBody>
                  <a:tcPr marT="3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330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ka-GE" sz="7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სულ - 101.</a:t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  <a:p>
                      <a:pPr indent="-171450" lvl="0" marL="206375" marR="9398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პასუხისმგებელი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- 1;</a:t>
                      </a:r>
                      <a:endParaRPr sz="1400" u="none" cap="none" strike="noStrike"/>
                    </a:p>
                    <a:p>
                      <a:pPr indent="-171450" lvl="0" marL="206375" marR="9398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b="0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მოსწავლეები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- </a:t>
                      </a:r>
                      <a:r>
                        <a:rPr b="1" lang="ka-GE" sz="700" u="none" cap="none" strike="noStrike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100</a:t>
                      </a:r>
                      <a:r>
                        <a:rPr b="1"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;</a:t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ka-GE" sz="700" u="sng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არ განიხილება</a:t>
                      </a:r>
                      <a:endParaRPr b="0"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ყაზარმა (სერჟანტთა აკადემია);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სპორტული მოედანი;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სამწყობრო მოედანი.</a:t>
                      </a:r>
                      <a:endParaRPr sz="700" u="none" cap="none" strike="noStrike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ამბულანსი - 1 (ერთი) ერთ;</a:t>
                      </a:r>
                      <a:endParaRPr sz="1400" u="none" cap="none" strike="noStrike"/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ავტოტექნიკა - 100 პირის გადასაყვანად;</a:t>
                      </a:r>
                      <a:endParaRPr sz="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71450" lvl="0" marL="263525" marR="0" rtl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Noto Sans Symbols"/>
                        <a:buChar char="✔"/>
                      </a:pPr>
                      <a:r>
                        <a:rPr lang="ka-GE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პეტის წყალი.</a:t>
                      </a:r>
                      <a:endParaRPr sz="1400" u="none" cap="none" strike="noStrike"/>
                    </a:p>
                  </a:txBody>
                  <a:tcPr marT="3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pic>
        <p:nvPicPr>
          <p:cNvPr descr="E:\ემბლემა.jpg" id="364" name="Google Shape;364;p11"/>
          <p:cNvPicPr preferRelativeResize="0"/>
          <p:nvPr/>
        </p:nvPicPr>
        <p:blipFill rotWithShape="1">
          <a:blip r:embed="rId4">
            <a:alphaModFix/>
          </a:blip>
          <a:srcRect b="61277" l="0" r="56893" t="0"/>
          <a:stretch/>
        </p:blipFill>
        <p:spPr>
          <a:xfrm>
            <a:off x="74362" y="4145723"/>
            <a:ext cx="186462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2023-02-02T06:44:09Z</dcterms:created>
  <dc:creator>Lasha Odilavadze</dc:creator>
</cp:coreProperties>
</file>